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8" r:id="rId2"/>
    <p:sldId id="318" r:id="rId3"/>
    <p:sldId id="257" r:id="rId4"/>
    <p:sldId id="260" r:id="rId5"/>
    <p:sldId id="261" r:id="rId6"/>
    <p:sldId id="266" r:id="rId7"/>
    <p:sldId id="262" r:id="rId8"/>
    <p:sldId id="263" r:id="rId9"/>
    <p:sldId id="264" r:id="rId10"/>
    <p:sldId id="315" r:id="rId11"/>
    <p:sldId id="316" r:id="rId12"/>
    <p:sldId id="265" r:id="rId13"/>
    <p:sldId id="267" r:id="rId14"/>
    <p:sldId id="269" r:id="rId15"/>
    <p:sldId id="271" r:id="rId16"/>
    <p:sldId id="268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0" r:id="rId28"/>
    <p:sldId id="281" r:id="rId29"/>
    <p:sldId id="283" r:id="rId30"/>
    <p:sldId id="284" r:id="rId31"/>
    <p:sldId id="286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320" r:id="rId40"/>
    <p:sldId id="319" r:id="rId41"/>
    <p:sldId id="321" r:id="rId42"/>
    <p:sldId id="293" r:id="rId43"/>
    <p:sldId id="294" r:id="rId44"/>
    <p:sldId id="295" r:id="rId45"/>
    <p:sldId id="296" r:id="rId46"/>
    <p:sldId id="297" r:id="rId47"/>
    <p:sldId id="302" r:id="rId48"/>
    <p:sldId id="298" r:id="rId49"/>
    <p:sldId id="299" r:id="rId50"/>
    <p:sldId id="300" r:id="rId51"/>
    <p:sldId id="301" r:id="rId52"/>
    <p:sldId id="305" r:id="rId53"/>
    <p:sldId id="306" r:id="rId54"/>
    <p:sldId id="307" r:id="rId55"/>
    <p:sldId id="308" r:id="rId56"/>
    <p:sldId id="309" r:id="rId57"/>
    <p:sldId id="310" r:id="rId5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4D48E-BF5E-4E41-A04A-AE1345F5339C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78D57-CABF-4C4D-A525-258F50BDF1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3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Crediti per versamenti dovuti equivalgono a capitale sociale non versato.</a:t>
            </a:r>
            <a:r>
              <a:rPr lang="it-IT" baseline="0" dirty="0" smtClean="0"/>
              <a:t> Per questo il legislatore esige separata indicazione</a:t>
            </a:r>
          </a:p>
          <a:p>
            <a:endParaRPr lang="it-IT" baseline="0" dirty="0" smtClean="0"/>
          </a:p>
          <a:p>
            <a:r>
              <a:rPr lang="it-IT" baseline="0" dirty="0" smtClean="0"/>
              <a:t>Differenza tra </a:t>
            </a:r>
            <a:r>
              <a:rPr lang="it-IT" baseline="0" dirty="0" err="1" smtClean="0"/>
              <a:t>immobiliazzazioni</a:t>
            </a:r>
            <a:r>
              <a:rPr lang="it-IT" baseline="0" dirty="0" smtClean="0"/>
              <a:t> e circolante non deriva dall’aspetto tecnico del bene ma dall’utilizzo. Così un macchinario per il quale si  decisa la vendita anche se utilizzabile in maniera durevole diventa circolante</a:t>
            </a:r>
          </a:p>
          <a:p>
            <a:endParaRPr lang="it-IT" baseline="0" dirty="0" smtClean="0"/>
          </a:p>
          <a:p>
            <a:r>
              <a:rPr lang="it-IT" baseline="0" dirty="0" smtClean="0"/>
              <a:t>Diverso principio per i crediti</a:t>
            </a:r>
          </a:p>
          <a:p>
            <a:r>
              <a:rPr lang="it-IT" baseline="0" dirty="0" smtClean="0"/>
              <a:t>I crediti verso clienti vanno tutti nell’attivo circolante </a:t>
            </a:r>
          </a:p>
          <a:p>
            <a:r>
              <a:rPr lang="it-IT" baseline="0" dirty="0" smtClean="0"/>
              <a:t>I crediti di finanziamento vanno tutti nelle immobilizzazioni</a:t>
            </a:r>
          </a:p>
          <a:p>
            <a:endParaRPr lang="it-IT" baseline="0" dirty="0" smtClean="0"/>
          </a:p>
          <a:p>
            <a:r>
              <a:rPr lang="it-IT" baseline="0" dirty="0" smtClean="0"/>
              <a:t>Questi due punti si discostano un po’ dal criterio finanziario puro, che dovrebbe dividere le voci in base alla durata del credito</a:t>
            </a:r>
          </a:p>
          <a:p>
            <a:endParaRPr lang="it-IT" baseline="0" dirty="0" smtClean="0"/>
          </a:p>
          <a:p>
            <a:endParaRPr lang="it-IT" baseline="0" dirty="0" smtClean="0"/>
          </a:p>
          <a:p>
            <a:r>
              <a:rPr lang="it-IT" baseline="0" dirty="0" smtClean="0"/>
              <a:t>PASSIVO</a:t>
            </a:r>
          </a:p>
          <a:p>
            <a:r>
              <a:rPr lang="it-IT" baseline="0" dirty="0" smtClean="0"/>
              <a:t>Prima distinzione per natura: capitale proprio o di terzi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88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Non si</a:t>
            </a:r>
            <a:r>
              <a:rPr lang="it-IT" baseline="0" dirty="0" smtClean="0"/>
              <a:t> usa il criterio della natura tecnica del bene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499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Nel nostro</a:t>
            </a:r>
            <a:r>
              <a:rPr lang="it-IT" baseline="0" dirty="0" smtClean="0"/>
              <a:t> sistema non c’è una definizione di costi e ricavi. Nella nostra tradizione </a:t>
            </a:r>
            <a:r>
              <a:rPr lang="it-IT" baseline="0" dirty="0" err="1" smtClean="0"/>
              <a:t>Zappiana</a:t>
            </a:r>
            <a:r>
              <a:rPr lang="it-IT" baseline="0" dirty="0" smtClean="0"/>
              <a:t> i costi ed i ricavi sono aspetti derivati (economici) di variazioni numerarie. Solo transitando nel conto economico, per differenza, il </a:t>
            </a:r>
            <a:r>
              <a:rPr lang="it-IT" baseline="0" dirty="0" err="1" smtClean="0"/>
              <a:t>sisultato</a:t>
            </a:r>
            <a:r>
              <a:rPr lang="it-IT" baseline="0" dirty="0" smtClean="0"/>
              <a:t> alimenta o riduce il patrimonio.</a:t>
            </a:r>
          </a:p>
          <a:p>
            <a:r>
              <a:rPr lang="it-IT" baseline="0" dirty="0" smtClean="0"/>
              <a:t>Nel Framework IASB, invece, c’è una visione </a:t>
            </a:r>
            <a:r>
              <a:rPr lang="it-IT" baseline="0" dirty="0" err="1" smtClean="0"/>
              <a:t>patrimonialistica</a:t>
            </a:r>
            <a:r>
              <a:rPr lang="it-IT" baseline="0" dirty="0" smtClean="0"/>
              <a:t>, nel senso che i costi sono definiti come quelli che contribuiscono ad un depauperamento del patrimonio i ricavi sono quelli che lo incrementano</a:t>
            </a:r>
          </a:p>
          <a:p>
            <a:r>
              <a:rPr lang="it-IT" baseline="0" dirty="0" smtClean="0"/>
              <a:t>Il </a:t>
            </a:r>
            <a:r>
              <a:rPr lang="it-IT" baseline="0" dirty="0" err="1" smtClean="0"/>
              <a:t>framework</a:t>
            </a:r>
            <a:r>
              <a:rPr lang="it-IT" baseline="0" dirty="0" smtClean="0"/>
              <a:t> precisa poi il principio della correlazione </a:t>
            </a:r>
            <a:r>
              <a:rPr lang="it-IT" baseline="0" dirty="0" err="1" smtClean="0"/>
              <a:t>cost-ricavi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4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Non c’è più la sezione straordinaria o extra caratteristica</a:t>
            </a:r>
          </a:p>
          <a:p>
            <a:r>
              <a:rPr lang="it-IT" dirty="0" smtClean="0"/>
              <a:t>Nei ricavi ci sono anche le variazioni</a:t>
            </a:r>
            <a:r>
              <a:rPr lang="it-IT" baseline="0" dirty="0" smtClean="0"/>
              <a:t> di rimanenze di materie, prodotti finiti, prodotti e commesse in corso di lavorazione, capitalizzazioni. Criterio misto, ci sono sia elementi che hanno già avuto manifestazione finanziaria (ricavi) sia valori della produzione interna ancora non approdati sul </a:t>
            </a:r>
            <a:r>
              <a:rPr lang="it-IT" baseline="0" dirty="0" err="1" smtClean="0"/>
              <a:t>ercato</a:t>
            </a:r>
            <a:endParaRPr lang="it-IT" baseline="0" dirty="0" smtClean="0"/>
          </a:p>
          <a:p>
            <a:endParaRPr lang="it-IT" baseline="0" dirty="0" smtClean="0"/>
          </a:p>
          <a:p>
            <a:r>
              <a:rPr lang="it-IT" baseline="0" dirty="0" smtClean="0"/>
              <a:t>Configurazione integrale e no al costo del venduto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90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B6 acquisti di </a:t>
            </a:r>
            <a:r>
              <a:rPr lang="it-IT" dirty="0" err="1" smtClean="0"/>
              <a:t>mrci</a:t>
            </a:r>
            <a:r>
              <a:rPr lang="it-IT" dirty="0" smtClean="0"/>
              <a:t> al netto di sconti e abbuoni</a:t>
            </a:r>
          </a:p>
          <a:p>
            <a:r>
              <a:rPr lang="it-IT" dirty="0" smtClean="0"/>
              <a:t>B7 nei costi per servizi sono inclusi anche gli amministratori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249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8D57-CABF-4C4D-A525-258F50BDF1EE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98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0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2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75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93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87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75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21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99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44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6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0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8662-5CFB-44DE-A9B1-7DC1B04345E3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749C-3D5D-499E-A751-C0910F849F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21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69407" y="1214650"/>
            <a:ext cx="9144000" cy="2254369"/>
          </a:xfrm>
        </p:spPr>
        <p:txBody>
          <a:bodyPr>
            <a:normAutofit/>
          </a:bodyPr>
          <a:lstStyle/>
          <a:p>
            <a:r>
              <a:rPr lang="it-IT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schemi di bilancio</a:t>
            </a:r>
            <a:endParaRPr lang="it-IT" sz="8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4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313628" y="390528"/>
            <a:ext cx="10972800" cy="512763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4400" dirty="0">
                <a:solidFill>
                  <a:srgbClr val="002060"/>
                </a:solidFill>
                <a:ea typeface="ＭＳ Ｐゴシック" pitchFamily="34" charset="-128"/>
              </a:rPr>
              <a:t>Stato patrimoniale – Conti d’ordine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0928" y="1125541"/>
            <a:ext cx="1104265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2000" b="1" i="1" dirty="0">
                <a:solidFill>
                  <a:srgbClr val="C0504D"/>
                </a:solidFill>
              </a:rPr>
              <a:t>I conti d’ordine presentano un oggetto di rilevazione che è estraneo al generale sistema dei valori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3546" y="2573339"/>
            <a:ext cx="10847916" cy="8125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i="1">
                <a:solidFill>
                  <a:srgbClr val="002060"/>
                </a:solidFill>
              </a:rPr>
              <a:t>Tuttavia, i valori rilevati nei conti d’ordine, seppur non modificano direttamente la misura di queste grandezze di sintesi, informano circa loro possibili future variazioni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621048" y="2056488"/>
            <a:ext cx="1621367" cy="419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84046" y="3500441"/>
            <a:ext cx="10657416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it-IT" b="1" i="1" dirty="0">
                <a:solidFill>
                  <a:srgbClr val="002060"/>
                </a:solidFill>
                <a:latin typeface="Arial" charset="0"/>
              </a:rPr>
              <a:t> assunzione e estinzione di impegni; CO agli IMPEGNI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it-IT" b="1" i="1" dirty="0">
                <a:solidFill>
                  <a:srgbClr val="002060"/>
                </a:solidFill>
                <a:latin typeface="Arial" charset="0"/>
              </a:rPr>
              <a:t> assunzione e estinzione rischi; CO ai RISCHI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it-IT" b="1" i="1" dirty="0">
                <a:solidFill>
                  <a:srgbClr val="002060"/>
                </a:solidFill>
                <a:latin typeface="Arial" charset="0"/>
              </a:rPr>
              <a:t> acquisizione </a:t>
            </a:r>
            <a:r>
              <a:rPr lang="it-IT" b="1" i="1" dirty="0" smtClean="0">
                <a:solidFill>
                  <a:srgbClr val="002060"/>
                </a:solidFill>
                <a:latin typeface="Arial" charset="0"/>
              </a:rPr>
              <a:t>temporanea </a:t>
            </a:r>
            <a:r>
              <a:rPr lang="it-IT" b="1" i="1" dirty="0">
                <a:solidFill>
                  <a:srgbClr val="002060"/>
                </a:solidFill>
                <a:latin typeface="Arial" charset="0"/>
              </a:rPr>
              <a:t>beni di terzi; CO beni di terzi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it-IT" b="1" i="1" dirty="0">
                <a:solidFill>
                  <a:srgbClr val="002060"/>
                </a:solidFill>
                <a:latin typeface="Arial" charset="0"/>
              </a:rPr>
              <a:t> trasferimento beni patrimoniali ad altre aziende (criticata);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37264" y="5331030"/>
            <a:ext cx="10369979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prstClr val="black"/>
                </a:solidFill>
              </a:rPr>
              <a:t>Eliminazione della sezione posta in calce, in cui attualmente si </a:t>
            </a:r>
            <a:r>
              <a:rPr lang="it-IT" dirty="0">
                <a:solidFill>
                  <a:prstClr val="black"/>
                </a:solidFill>
              </a:rPr>
              <a:t>iscrivono i conti d’ordine, </a:t>
            </a:r>
            <a:r>
              <a:rPr lang="it-IT" sz="2000" dirty="0" smtClean="0">
                <a:solidFill>
                  <a:prstClr val="black"/>
                </a:solidFill>
              </a:rPr>
              <a:t>A PARTIRE DAL 2016, SONO EVIDENZIATI NELLA NOTA INTEGRATIVA</a:t>
            </a:r>
            <a:r>
              <a:rPr lang="it-IT" dirty="0" smtClean="0">
                <a:solidFill>
                  <a:prstClr val="black"/>
                </a:solidFill>
              </a:rPr>
              <a:t>, che accoglierà l’indicazione dei dati relativi agli impegni, alle garanzie ed alle passività potenziali.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 animBg="1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313628" y="390528"/>
            <a:ext cx="10972800" cy="512763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4400" dirty="0">
                <a:solidFill>
                  <a:srgbClr val="002060"/>
                </a:solidFill>
                <a:ea typeface="ＭＳ Ｐゴシック" pitchFamily="34" charset="-128"/>
              </a:rPr>
              <a:t>Stato patrimoniale – Conti d’ordine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02784" y="1052513"/>
            <a:ext cx="9999133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1600" b="1" dirty="0">
                <a:solidFill>
                  <a:srgbClr val="C0504D"/>
                </a:solidFill>
              </a:rPr>
              <a:t>Le scritture si compongono utilizzando due serie di conti allo scopo di rendere applicabile il metodo della partita doppia. </a:t>
            </a:r>
          </a:p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1600" b="1" dirty="0">
                <a:solidFill>
                  <a:srgbClr val="C0504D"/>
                </a:solidFill>
              </a:rPr>
              <a:t>I fatti amministrativi sono quindi osservati da due profili: 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007536" y="2349500"/>
            <a:ext cx="3839633" cy="8651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i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 all’oggetto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i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aspetto originario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7344836" y="2389188"/>
            <a:ext cx="3839633" cy="792162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i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 al soggetto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i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aspetto derivato</a:t>
            </a:r>
          </a:p>
        </p:txBody>
      </p:sp>
      <p:graphicFrame>
        <p:nvGraphicFramePr>
          <p:cNvPr id="15" name="Group 52"/>
          <p:cNvGraphicFramePr>
            <a:graphicFrameLocks/>
          </p:cNvGraphicFramePr>
          <p:nvPr/>
        </p:nvGraphicFramePr>
        <p:xfrm>
          <a:off x="1007535" y="3573466"/>
          <a:ext cx="4512733" cy="1081087"/>
        </p:xfrm>
        <a:graphic>
          <a:graphicData uri="http://schemas.openxmlformats.org/drawingml/2006/table">
            <a:tbl>
              <a:tblPr/>
              <a:tblGrid>
                <a:gridCol w="23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ctr" defTabSz="666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Dare                   Avere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49">
                <a:tc>
                  <a:txBody>
                    <a:bodyPr/>
                    <a:lstStyle/>
                    <a:p>
                      <a:pPr marL="0" marR="0" lvl="0" indent="0" algn="r" defTabSz="66675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6675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59"/>
          <p:cNvSpPr>
            <a:spLocks noChangeArrowheads="1"/>
          </p:cNvSpPr>
          <p:nvPr/>
        </p:nvSpPr>
        <p:spPr bwMode="auto">
          <a:xfrm>
            <a:off x="912284" y="4117976"/>
            <a:ext cx="215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b="1" i="1" dirty="0">
                <a:solidFill>
                  <a:prstClr val="black"/>
                </a:solidFill>
              </a:rPr>
              <a:t>accrescimento effettivo o potenziale delle condizioni di produzione (ricevimento beni terzi)</a:t>
            </a:r>
          </a:p>
        </p:txBody>
      </p:sp>
      <p:sp>
        <p:nvSpPr>
          <p:cNvPr id="17" name="Rectangle 60"/>
          <p:cNvSpPr>
            <a:spLocks noChangeArrowheads="1"/>
          </p:cNvSpPr>
          <p:nvPr/>
        </p:nvSpPr>
        <p:spPr bwMode="auto">
          <a:xfrm>
            <a:off x="3215217" y="4117977"/>
            <a:ext cx="2497667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b="1" i="1" dirty="0">
                <a:solidFill>
                  <a:prstClr val="black"/>
                </a:solidFill>
              </a:rPr>
              <a:t>diminuzione effettiva o potenziale delle condizioni di produzione o possibile diminuzione in futuro del patrimonio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b="1" i="1" dirty="0">
                <a:solidFill>
                  <a:prstClr val="black"/>
                </a:solidFill>
              </a:rPr>
              <a:t>(prestazione di garanzie)</a:t>
            </a:r>
          </a:p>
        </p:txBody>
      </p:sp>
      <p:graphicFrame>
        <p:nvGraphicFramePr>
          <p:cNvPr id="18" name="Group 61"/>
          <p:cNvGraphicFramePr>
            <a:graphicFrameLocks noGrp="1"/>
          </p:cNvGraphicFramePr>
          <p:nvPr/>
        </p:nvGraphicFramePr>
        <p:xfrm>
          <a:off x="6864352" y="3541716"/>
          <a:ext cx="4512733" cy="1081087"/>
        </p:xfrm>
        <a:graphic>
          <a:graphicData uri="http://schemas.openxmlformats.org/drawingml/2006/table">
            <a:tbl>
              <a:tblPr/>
              <a:tblGrid>
                <a:gridCol w="23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38">
                <a:tc gridSpan="2">
                  <a:txBody>
                    <a:bodyPr/>
                    <a:lstStyle/>
                    <a:p>
                      <a:pPr marL="0" marR="0" lvl="0" indent="0" algn="ctr" defTabSz="666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Dare                   Avere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49">
                <a:tc>
                  <a:txBody>
                    <a:bodyPr/>
                    <a:lstStyle/>
                    <a:p>
                      <a:pPr marL="0" marR="0" lvl="0" indent="0" algn="r" defTabSz="66675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6675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62235" y="5372103"/>
            <a:ext cx="4705351" cy="8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b="1" i="1" dirty="0">
                <a:solidFill>
                  <a:srgbClr val="C00000"/>
                </a:solidFill>
              </a:rPr>
              <a:t>Intestati ai soggetti e privi di reale contenuto economico. Sono </a:t>
            </a:r>
            <a:r>
              <a:rPr lang="it-IT" sz="1400" b="1" i="1" dirty="0" err="1">
                <a:solidFill>
                  <a:srgbClr val="C00000"/>
                </a:solidFill>
              </a:rPr>
              <a:t>pseudo-conti</a:t>
            </a:r>
            <a:r>
              <a:rPr lang="it-IT" sz="1400" b="1" i="1" dirty="0">
                <a:solidFill>
                  <a:srgbClr val="C00000"/>
                </a:solidFill>
              </a:rPr>
              <a:t>, il cui funzionamento è antitetico rispetto a quelli accesi all’oggetto</a:t>
            </a:r>
          </a:p>
        </p:txBody>
      </p:sp>
      <p:sp>
        <p:nvSpPr>
          <p:cNvPr id="20" name="AutoShape 77"/>
          <p:cNvSpPr>
            <a:spLocks noChangeArrowheads="1"/>
          </p:cNvSpPr>
          <p:nvPr/>
        </p:nvSpPr>
        <p:spPr bwMode="auto">
          <a:xfrm>
            <a:off x="8206319" y="4868866"/>
            <a:ext cx="2017183" cy="5032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animBg="1"/>
      <p:bldP spid="14" grpId="0" animBg="1"/>
      <p:bldP spid="16" grpId="0"/>
      <p:bldP spid="17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componenti del Conto Economico sono i </a:t>
            </a:r>
            <a:r>
              <a:rPr lang="it-IT" i="1" dirty="0"/>
              <a:t>ricavi</a:t>
            </a:r>
            <a:r>
              <a:rPr lang="it-IT" dirty="0"/>
              <a:t> ed i </a:t>
            </a:r>
            <a:r>
              <a:rPr lang="it-IT" i="1" dirty="0"/>
              <a:t>costi</a:t>
            </a:r>
            <a:r>
              <a:rPr lang="it-IT" dirty="0"/>
              <a:t> dalla cui differenza </a:t>
            </a:r>
            <a:r>
              <a:rPr lang="it-IT" dirty="0" smtClean="0"/>
              <a:t>scaturisce il </a:t>
            </a:r>
            <a:r>
              <a:rPr lang="it-IT" b="1" dirty="0"/>
              <a:t>reddito di esercizio</a:t>
            </a:r>
            <a:r>
              <a:rPr lang="it-IT" b="1" dirty="0" smtClean="0"/>
              <a:t>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Forma </a:t>
            </a:r>
            <a:r>
              <a:rPr lang="it-IT" b="1" dirty="0">
                <a:ea typeface="ＭＳ Ｐゴシック" charset="-128"/>
                <a:cs typeface="ＭＳ Ｐゴシック" charset="-128"/>
              </a:rPr>
              <a:t>scalare</a:t>
            </a:r>
            <a:r>
              <a:rPr lang="it-IT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b="1" i="1" dirty="0" smtClean="0">
                <a:ea typeface="ＭＳ Ｐゴシック" charset="-128"/>
                <a:cs typeface="ＭＳ Ｐゴシック" charset="-128"/>
              </a:rPr>
              <a:t>Struttura</a:t>
            </a:r>
            <a:r>
              <a:rPr lang="it-IT" i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it-IT" i="1" dirty="0">
                <a:ea typeface="ＭＳ Ｐゴシック" charset="-128"/>
                <a:cs typeface="ＭＳ Ｐゴシック" charset="-128"/>
              </a:rPr>
              <a:t>del conto economico</a:t>
            </a:r>
            <a:r>
              <a:rPr lang="it-IT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sz="2800" b="1" i="1" dirty="0" smtClean="0">
                <a:ea typeface="ＭＳ Ｐゴシック" charset="-128"/>
                <a:cs typeface="ＭＳ Ｐゴシック" charset="-128"/>
              </a:rPr>
              <a:t>quattro </a:t>
            </a:r>
            <a:r>
              <a:rPr lang="it-IT" sz="2800" b="1" i="1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sz="2800" b="1" i="1" dirty="0">
                <a:ea typeface="ＭＳ Ｐゴシック" charset="-128"/>
                <a:cs typeface="ＭＳ Ｐゴシック" charset="-128"/>
              </a:rPr>
              <a:t> </a:t>
            </a:r>
            <a:r>
              <a:rPr lang="it-IT" sz="2800" dirty="0">
                <a:ea typeface="ＭＳ Ｐゴシック" charset="-128"/>
                <a:cs typeface="ＭＳ Ｐゴシック" charset="-128"/>
              </a:rPr>
              <a:t>(lettera maiuscola);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sz="2800" b="1" i="1" dirty="0">
                <a:ea typeface="ＭＳ Ｐゴシック" charset="-128"/>
                <a:cs typeface="ＭＳ Ｐゴシック" charset="-128"/>
              </a:rPr>
              <a:t>voci </a:t>
            </a:r>
            <a:r>
              <a:rPr lang="it-IT" sz="2800" dirty="0">
                <a:ea typeface="ＭＳ Ｐゴシック" charset="-128"/>
                <a:cs typeface="ＭＳ Ｐゴシック" charset="-128"/>
              </a:rPr>
              <a:t>(numeri arabi);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sz="2800" b="1" i="1" dirty="0">
                <a:ea typeface="ＭＳ Ｐゴシック" charset="-128"/>
                <a:cs typeface="ＭＳ Ｐゴシック" charset="-128"/>
              </a:rPr>
              <a:t>sotto-voci</a:t>
            </a:r>
            <a:r>
              <a:rPr lang="it-IT" sz="2800" dirty="0">
                <a:ea typeface="ＭＳ Ｐゴシック" charset="-128"/>
                <a:cs typeface="ＭＳ Ｐゴシック" charset="-128"/>
              </a:rPr>
              <a:t> (lettera minuscola).</a:t>
            </a:r>
          </a:p>
          <a:p>
            <a:endParaRPr lang="it-IT" b="1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9990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CONTO ECONOMICO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0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di sintesi del CE (art. 2425 c.c.)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91151"/>
              </p:ext>
            </p:extLst>
          </p:nvPr>
        </p:nvGraphicFramePr>
        <p:xfrm>
          <a:off x="838200" y="1569489"/>
          <a:ext cx="10515600" cy="5090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6327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VALORE DELLA PRODUZIONE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B)</a:t>
                      </a:r>
                      <a:r>
                        <a:rPr lang="it-IT" sz="2000" b="1" baseline="0" dirty="0" smtClean="0"/>
                        <a:t> COSTI DELLA PRODUZIONE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i="1" dirty="0" smtClean="0"/>
                        <a:t>Differenza</a:t>
                      </a:r>
                      <a:r>
                        <a:rPr lang="it-IT" sz="2000" b="1" i="1" baseline="0" dirty="0" smtClean="0"/>
                        <a:t> A - B</a:t>
                      </a:r>
                      <a:endParaRPr lang="it-IT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C) PROVENTI E ONERI FINANZIARI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D) RETTIFICHE DI VALORE DI ATTIVITA’ FINANZIARIE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i="1" dirty="0" smtClean="0"/>
                        <a:t>Risultato prima delle</a:t>
                      </a:r>
                      <a:r>
                        <a:rPr lang="it-IT" sz="2000" b="1" i="1" baseline="0" dirty="0" smtClean="0"/>
                        <a:t> imposte </a:t>
                      </a:r>
                      <a:r>
                        <a:rPr lang="it-IT" sz="2000" b="1" baseline="0" dirty="0" smtClean="0"/>
                        <a:t>( A – B + C + D)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20) IMPOSTE</a:t>
                      </a:r>
                      <a:r>
                        <a:rPr lang="it-IT" sz="2000" b="1" baseline="0" dirty="0" smtClean="0"/>
                        <a:t> SUL REDDITO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6327">
                <a:tc>
                  <a:txBody>
                    <a:bodyPr/>
                    <a:lstStyle/>
                    <a:p>
                      <a:r>
                        <a:rPr lang="it-IT" sz="2000" b="1" i="1" dirty="0" smtClean="0"/>
                        <a:t>Utile (Perdita</a:t>
                      </a:r>
                      <a:r>
                        <a:rPr lang="it-IT" sz="2000" b="1" i="1" baseline="0" dirty="0" smtClean="0"/>
                        <a:t> dell’esercizio)</a:t>
                      </a:r>
                      <a:endParaRPr lang="it-IT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5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5370" y="1064526"/>
            <a:ext cx="10515600" cy="4735773"/>
          </a:xfrm>
        </p:spPr>
        <p:txBody>
          <a:bodyPr>
            <a:normAutofit/>
          </a:bodyPr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3200" dirty="0">
                <a:ea typeface="ＭＳ Ｐゴシック" charset="-128"/>
                <a:cs typeface="ＭＳ Ｐゴシック" charset="-128"/>
              </a:rPr>
              <a:t>L’articolazione in </a:t>
            </a:r>
            <a:r>
              <a:rPr lang="it-IT" sz="3200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 separa la </a:t>
            </a:r>
            <a:r>
              <a:rPr lang="it-IT" sz="3200" b="1" dirty="0">
                <a:ea typeface="ＭＳ Ｐゴシック" charset="-128"/>
                <a:cs typeface="ＭＳ Ｐゴシック" charset="-128"/>
              </a:rPr>
              <a:t>gestione </a:t>
            </a:r>
            <a:r>
              <a:rPr lang="it-IT" sz="3200" b="1" dirty="0" smtClean="0">
                <a:ea typeface="ＭＳ Ｐゴシック" charset="-128"/>
                <a:cs typeface="ＭＳ Ｐゴシック" charset="-128"/>
              </a:rPr>
              <a:t>caratteristica</a:t>
            </a:r>
            <a:r>
              <a:rPr lang="it-IT" sz="32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(attività abitualmente svolta dall’impresa) dalla </a:t>
            </a:r>
            <a:r>
              <a:rPr lang="it-IT" sz="3200" b="1" dirty="0">
                <a:ea typeface="ＭＳ Ｐゴシック" charset="-128"/>
                <a:cs typeface="ＭＳ Ｐゴシック" charset="-128"/>
              </a:rPr>
              <a:t>gestione </a:t>
            </a:r>
            <a:r>
              <a:rPr lang="it-IT" sz="3200" b="1" dirty="0" smtClean="0">
                <a:ea typeface="ＭＳ Ｐゴシック" charset="-128"/>
                <a:cs typeface="ＭＳ Ｐゴシック" charset="-128"/>
              </a:rPr>
              <a:t>extra-caratteristica</a:t>
            </a:r>
            <a:r>
              <a:rPr lang="it-IT" sz="3200" dirty="0" smtClean="0">
                <a:ea typeface="ＭＳ Ｐゴシック" charset="-128"/>
                <a:cs typeface="ＭＳ Ｐゴシック" charset="-128"/>
              </a:rPr>
              <a:t>. </a:t>
            </a:r>
            <a:endParaRPr lang="it-IT" sz="3200" dirty="0">
              <a:ea typeface="ＭＳ Ｐゴシック" charset="-128"/>
              <a:cs typeface="ＭＳ Ｐゴシック" charset="-128"/>
            </a:endParaRP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3200" b="1" dirty="0">
                <a:ea typeface="ＭＳ Ｐゴシック" charset="-128"/>
                <a:cs typeface="ＭＳ Ｐゴシック" charset="-128"/>
              </a:rPr>
              <a:t>Gestione operativa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: somma algebrica delle prime due </a:t>
            </a:r>
            <a:r>
              <a:rPr lang="it-IT" sz="3200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 A e B.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3200" b="1" dirty="0">
                <a:ea typeface="ＭＳ Ｐゴシック" charset="-128"/>
                <a:cs typeface="ＭＳ Ｐゴシック" charset="-128"/>
              </a:rPr>
              <a:t>Gestione finanziaria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: data dalla somma algebrica delle </a:t>
            </a:r>
            <a:r>
              <a:rPr lang="it-IT" sz="3200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sz="3200" dirty="0">
                <a:ea typeface="ＭＳ Ｐゴシック" charset="-128"/>
                <a:cs typeface="ＭＳ Ｐゴシック" charset="-128"/>
              </a:rPr>
              <a:t> C e D.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60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1695" y="1446662"/>
            <a:ext cx="10439399" cy="4449171"/>
          </a:xfrm>
        </p:spPr>
        <p:txBody>
          <a:bodyPr>
            <a:normAutofit/>
          </a:bodyPr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Il </a:t>
            </a:r>
            <a:r>
              <a:rPr lang="it-IT" sz="2400" b="1" dirty="0">
                <a:ea typeface="ＭＳ Ｐゴシック" charset="-128"/>
                <a:cs typeface="ＭＳ Ｐゴシック" charset="-128"/>
              </a:rPr>
              <a:t>Valore della produzione 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è articolato in: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b="1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produzione venduta</a:t>
            </a:r>
            <a:r>
              <a:rPr lang="it-IT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: </a:t>
            </a:r>
            <a:r>
              <a:rPr lang="it-IT" dirty="0">
                <a:ea typeface="ＭＳ Ｐゴシック" charset="-128"/>
                <a:cs typeface="ＭＳ Ｐゴシック" charset="-128"/>
              </a:rPr>
              <a:t>ricavi legati all’attività caratteristica dell’azienda al netto di eventuali rettifiche;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b="1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produzione non venduta ma destinata alla vendita</a:t>
            </a:r>
            <a:r>
              <a:rPr lang="it-IT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:</a:t>
            </a:r>
            <a:r>
              <a:rPr lang="it-IT" i="1" dirty="0">
                <a:ea typeface="ＭＳ Ｐゴシック" charset="-128"/>
                <a:cs typeface="ＭＳ Ｐゴシック" charset="-128"/>
              </a:rPr>
              <a:t> </a:t>
            </a:r>
            <a:r>
              <a:rPr lang="it-IT" dirty="0">
                <a:ea typeface="ＭＳ Ｐゴシック" charset="-128"/>
                <a:cs typeface="ＭＳ Ｐゴシック" charset="-128"/>
              </a:rPr>
              <a:t>variazioni delle rimanenze di prodotti finiti, di prodotti in corso di lavorazione e di lavori in corso su ordinazione;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b="1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produzione non venduta e non destinata alla vendita</a:t>
            </a:r>
            <a:r>
              <a:rPr lang="it-IT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:</a:t>
            </a:r>
            <a:r>
              <a:rPr lang="it-IT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it-IT" dirty="0">
                <a:ea typeface="ＭＳ Ｐゴシック" charset="-128"/>
                <a:cs typeface="ＭＳ Ｐゴシック" charset="-128"/>
              </a:rPr>
              <a:t>costruzioni in economia;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b="1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ricavi atipici o accessori</a:t>
            </a:r>
            <a:r>
              <a:rPr lang="it-IT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:</a:t>
            </a:r>
            <a:r>
              <a:rPr lang="it-IT" i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it-IT" dirty="0">
                <a:ea typeface="ＭＳ Ｐゴシック" charset="-128"/>
                <a:cs typeface="ＭＳ Ｐゴシック" charset="-128"/>
              </a:rPr>
              <a:t>poste non omogenee. Ad es.: plusvalenze da sostituzione di beni strumentali, proventi da attività accessorie, contributi in conto esercizio ricevuti da Enti pubblici, ecc.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A: Valore della produzione</a:t>
            </a:r>
            <a:endParaRPr lang="it-IT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34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5495" y="415636"/>
            <a:ext cx="10515600" cy="595786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Comprende tutti </a:t>
            </a:r>
            <a:r>
              <a:rPr lang="it-IT" sz="3200" dirty="0"/>
              <a:t>i ricavi dei processi produttivi appartenenti tanto </a:t>
            </a:r>
            <a:r>
              <a:rPr lang="it-IT" sz="3200" dirty="0" smtClean="0"/>
              <a:t>alla gestione </a:t>
            </a:r>
            <a:r>
              <a:rPr lang="it-IT" sz="3200" dirty="0"/>
              <a:t>caratteristica quanto alla eventuale </a:t>
            </a:r>
            <a:r>
              <a:rPr lang="it-IT" sz="3200" dirty="0" smtClean="0"/>
              <a:t>gestione extra-caratteristica.</a:t>
            </a:r>
          </a:p>
          <a:p>
            <a:r>
              <a:rPr lang="it-IT" sz="3200" dirty="0"/>
              <a:t>L</a:t>
            </a:r>
            <a:r>
              <a:rPr lang="it-IT" sz="3200" dirty="0" smtClean="0"/>
              <a:t>o </a:t>
            </a:r>
            <a:r>
              <a:rPr lang="it-IT" sz="3200" dirty="0"/>
              <a:t>schema del Conto Economico adotta una concezione del </a:t>
            </a:r>
            <a:r>
              <a:rPr lang="it-IT" sz="3200" u="sng" dirty="0"/>
              <a:t>ricavo come </a:t>
            </a:r>
            <a:r>
              <a:rPr lang="it-IT" sz="3200" u="sng" dirty="0" smtClean="0"/>
              <a:t>output «tecnico</a:t>
            </a:r>
            <a:r>
              <a:rPr lang="it-IT" sz="3200" u="sng" dirty="0"/>
              <a:t>» del processo produttivo</a:t>
            </a:r>
            <a:r>
              <a:rPr lang="it-IT" sz="3200" dirty="0"/>
              <a:t>, a prescindere dal suo realizzo con atti di scambio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Infatti contiene </a:t>
            </a:r>
            <a:r>
              <a:rPr lang="it-IT" sz="3200" dirty="0"/>
              <a:t>sia valori che hanno già avuto manifestazione finanziaria (</a:t>
            </a:r>
            <a:r>
              <a:rPr lang="it-IT" sz="3200" i="1" dirty="0" smtClean="0"/>
              <a:t>i ricavi </a:t>
            </a:r>
            <a:r>
              <a:rPr lang="it-IT" sz="3200" i="1" dirty="0"/>
              <a:t>di vendita</a:t>
            </a:r>
            <a:r>
              <a:rPr lang="it-IT" sz="3200" dirty="0"/>
              <a:t>), sia ricavi intesi come aumento della produzione interna, che non si </a:t>
            </a:r>
            <a:r>
              <a:rPr lang="it-IT" sz="3200" dirty="0" smtClean="0"/>
              <a:t>è ancora </a:t>
            </a:r>
            <a:r>
              <a:rPr lang="it-IT" sz="3200" dirty="0"/>
              <a:t>tradotta in cessioni al mercato (</a:t>
            </a:r>
            <a:r>
              <a:rPr lang="it-IT" sz="3200" i="1" dirty="0"/>
              <a:t>le variazioni di magazzino</a:t>
            </a:r>
            <a:r>
              <a:rPr lang="it-IT" sz="3200" dirty="0" smtClean="0"/>
              <a:t>).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740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I</a:t>
            </a:r>
            <a:r>
              <a:rPr lang="it-IT" sz="2400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it-IT" sz="2400" b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Costi della produzione 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accolgono </a:t>
            </a:r>
            <a:r>
              <a:rPr lang="it-IT" sz="2400" b="1" dirty="0">
                <a:ea typeface="ＭＳ Ｐゴシック" charset="-128"/>
                <a:cs typeface="ＭＳ Ｐゴシック" charset="-128"/>
              </a:rPr>
              <a:t>costi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, prevalentemente collegati all’attività caratteristica, </a:t>
            </a:r>
            <a:r>
              <a:rPr lang="it-IT" sz="2400" b="1" dirty="0">
                <a:ea typeface="ＭＳ Ｐゴシック" charset="-128"/>
                <a:cs typeface="ＭＳ Ｐゴシック" charset="-128"/>
              </a:rPr>
              <a:t>al netto di rettifiche 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rilevate nel periodo (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fattori utilizzati nella produzione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). 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Tali costi sono 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classificati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 in base alla natura e comprendono: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costi sostenuti per gli acquisti di beni e servizi;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costi del personale;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ammortamenti;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accantonamenti per spese e rischi in corso di formazione;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variazioni delle rimanenze di fattori produttivi acquisiti ma non ancora avviati alla trasformazione (</a:t>
            </a:r>
            <a:r>
              <a:rPr lang="it-IT" i="1" dirty="0">
                <a:ea typeface="ＭＳ Ｐゴシック" charset="-128"/>
                <a:cs typeface="ＭＳ Ｐゴシック" charset="-128"/>
              </a:rPr>
              <a:t>materie prime, imballaggi e merci</a:t>
            </a:r>
            <a:r>
              <a:rPr lang="it-IT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). 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B: Costi della produzione</a:t>
            </a:r>
            <a:endParaRPr lang="it-IT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4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78173"/>
            <a:ext cx="10515600" cy="5098790"/>
          </a:xfrm>
        </p:spPr>
        <p:txBody>
          <a:bodyPr/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L’ultima voce riguarda i </a:t>
            </a:r>
            <a:r>
              <a:rPr lang="it-IT" sz="2400" b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costi della gestione atipica </a:t>
            </a:r>
            <a:r>
              <a:rPr lang="it-IT" sz="2400" b="1" dirty="0">
                <a:ea typeface="ＭＳ Ｐゴシック" charset="-128"/>
                <a:cs typeface="ＭＳ Ｐゴシック" charset="-128"/>
              </a:rPr>
              <a:t>o </a:t>
            </a:r>
            <a:r>
              <a:rPr lang="it-IT" sz="2400" b="1" dirty="0" smtClean="0">
                <a:ea typeface="ＭＳ Ｐゴシック" charset="-128"/>
                <a:cs typeface="ＭＳ Ｐゴシック" charset="-128"/>
              </a:rPr>
              <a:t>extra-caratteristica.</a:t>
            </a:r>
            <a:endParaRPr lang="it-IT" sz="2400" dirty="0">
              <a:ea typeface="ＭＳ Ｐゴシック" charset="-128"/>
              <a:cs typeface="ＭＳ Ｐゴシック" charset="-128"/>
            </a:endParaRP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Tale voce (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Oneri diversi di gestione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)</a:t>
            </a:r>
            <a:r>
              <a:rPr lang="it-IT" sz="2400" b="1" dirty="0">
                <a:ea typeface="ＭＳ Ｐゴシック" charset="-128"/>
                <a:cs typeface="ＭＳ Ｐゴシック" charset="-128"/>
              </a:rPr>
              <a:t> 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accoglie: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i costi legati all’attività accessoria;</a:t>
            </a:r>
          </a:p>
          <a:p>
            <a:pPr marL="914400" lvl="1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Courier New" pitchFamily="49" charset="0"/>
              <a:buChar char="o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eventuali minusvalenze derivanti dalla sostituzione fisiologica di beni strumentali.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sz="2400" dirty="0">
                <a:ea typeface="ＭＳ Ｐゴシック" charset="-128"/>
                <a:cs typeface="ＭＳ Ｐゴシック" charset="-128"/>
              </a:rPr>
              <a:t>L’iscrizione nelle </a:t>
            </a:r>
            <a:r>
              <a:rPr lang="it-IT" sz="2400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 A e B dei componenti di reddito derivanti dalla 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gestione </a:t>
            </a:r>
            <a:r>
              <a:rPr lang="it-IT" sz="2400" i="1" dirty="0" smtClean="0">
                <a:ea typeface="ＭＳ Ｐゴシック" charset="-128"/>
                <a:cs typeface="ＭＳ Ｐゴシック" charset="-128"/>
              </a:rPr>
              <a:t>atipica 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limita la possibilità di distinguerli dagli effetti della 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gestione caratteristica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, salvo eventuali integrazioni nella </a:t>
            </a:r>
            <a:r>
              <a:rPr lang="it-IT" sz="2400" i="1" dirty="0">
                <a:ea typeface="ＭＳ Ｐゴシック" charset="-128"/>
                <a:cs typeface="ＭＳ Ｐゴシック" charset="-128"/>
              </a:rPr>
              <a:t>nota integrativa</a:t>
            </a:r>
            <a:r>
              <a:rPr lang="it-IT" sz="2400" dirty="0">
                <a:ea typeface="ＭＳ Ｐゴシック" charset="-128"/>
                <a:cs typeface="ＭＳ Ｐゴシック" charset="-128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47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C: Proventi e Oneri Finanziari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5366"/>
          </a:xfrm>
        </p:spPr>
        <p:txBody>
          <a:bodyPr>
            <a:normAutofit/>
          </a:bodyPr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I </a:t>
            </a:r>
            <a:r>
              <a:rPr lang="it-IT" b="1" dirty="0">
                <a:ea typeface="ＭＳ Ｐゴシック" charset="-128"/>
                <a:cs typeface="ＭＳ Ｐゴシック" charset="-128"/>
              </a:rPr>
              <a:t>Proventi </a:t>
            </a:r>
            <a:r>
              <a:rPr lang="it-IT" dirty="0">
                <a:ea typeface="ＭＳ Ｐゴシック" charset="-128"/>
                <a:cs typeface="ＭＳ Ｐゴシック" charset="-128"/>
              </a:rPr>
              <a:t>e</a:t>
            </a:r>
            <a:r>
              <a:rPr lang="it-IT" b="1" dirty="0">
                <a:ea typeface="ＭＳ Ｐゴシック" charset="-128"/>
                <a:cs typeface="ＭＳ Ｐゴシック" charset="-128"/>
              </a:rPr>
              <a:t> oneri finanziari </a:t>
            </a:r>
            <a:r>
              <a:rPr lang="it-IT" dirty="0">
                <a:ea typeface="ＭＳ Ｐゴシック" charset="-128"/>
                <a:cs typeface="ＭＳ Ｐゴシック" charset="-128"/>
              </a:rPr>
              <a:t>accolgono le fonti e gli impieghi economici legati alla concessione e all’ottenimento di crediti e debiti di finanziamento ad aziende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ea typeface="ＭＳ Ｐゴシック" charset="-128"/>
                <a:cs typeface="ＭＳ Ｐゴシック" charset="-128"/>
              </a:rPr>
              <a:t>Nel </a:t>
            </a:r>
            <a:r>
              <a:rPr lang="it-IT" dirty="0">
                <a:ea typeface="ＭＳ Ｐゴシック" charset="-128"/>
                <a:cs typeface="ＭＳ Ｐゴシック" charset="-128"/>
              </a:rPr>
              <a:t>caso in cui esistano rapporti di controllo o di collegamento con tali aziende, deve esserne data specifica indicazione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Il suo saldo può assumere segno positivo o negativo a seconda della prevalenza dei ricavi sui costi.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5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719403" y="274638"/>
            <a:ext cx="10862997" cy="634082"/>
          </a:xfrm>
        </p:spPr>
        <p:txBody>
          <a:bodyPr/>
          <a:lstStyle/>
          <a:p>
            <a:r>
              <a:rPr lang="it-IT" sz="3600" dirty="0" smtClean="0"/>
              <a:t>I bilanci dall’esercizio 2016</a:t>
            </a:r>
            <a:endParaRPr lang="it-IT" sz="3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29E2B-FEAB-4BC5-89A6-99643100183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23" name="Sottotitolo 22"/>
          <p:cNvSpPr>
            <a:spLocks noGrp="1"/>
          </p:cNvSpPr>
          <p:nvPr>
            <p:ph type="subTitle" idx="4294967295"/>
          </p:nvPr>
        </p:nvSpPr>
        <p:spPr>
          <a:xfrm>
            <a:off x="1" y="5661026"/>
            <a:ext cx="11233151" cy="963613"/>
          </a:xfrm>
        </p:spPr>
        <p:txBody>
          <a:bodyPr/>
          <a:lstStyle/>
          <a:p>
            <a:pPr marL="0" indent="0" algn="ctr">
              <a:buNone/>
            </a:pPr>
            <a:r>
              <a:rPr lang="it-IT" sz="1800" dirty="0" smtClean="0">
                <a:solidFill>
                  <a:schemeClr val="tx1"/>
                </a:solidFill>
              </a:rPr>
              <a:t>(*) Obbligo di redigere la relazione sulla gestione; (**) applicano il </a:t>
            </a:r>
            <a:r>
              <a:rPr lang="it-IT" sz="1800" i="1" dirty="0" smtClean="0">
                <a:solidFill>
                  <a:schemeClr val="tx1"/>
                </a:solidFill>
              </a:rPr>
              <a:t>fair </a:t>
            </a:r>
            <a:r>
              <a:rPr lang="it-IT" sz="1800" i="1" dirty="0" err="1" smtClean="0">
                <a:solidFill>
                  <a:schemeClr val="tx1"/>
                </a:solidFill>
              </a:rPr>
              <a:t>value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per la valutazione degli strumenti finanziari;  esonero condizionato alla relazione sulla gestione; (***) non applicano il </a:t>
            </a:r>
            <a:r>
              <a:rPr lang="it-IT" sz="1800" i="1" dirty="0" smtClean="0">
                <a:solidFill>
                  <a:schemeClr val="tx1"/>
                </a:solidFill>
              </a:rPr>
              <a:t>fair </a:t>
            </a:r>
            <a:r>
              <a:rPr lang="it-IT" sz="1800" i="1" dirty="0" err="1" smtClean="0">
                <a:solidFill>
                  <a:schemeClr val="tx1"/>
                </a:solidFill>
              </a:rPr>
              <a:t>value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per la valutazione degli strumenti finanziari.</a:t>
            </a:r>
            <a:endParaRPr 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55703"/>
              </p:ext>
            </p:extLst>
          </p:nvPr>
        </p:nvGraphicFramePr>
        <p:xfrm>
          <a:off x="239350" y="1052736"/>
          <a:ext cx="8608052" cy="4464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5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1"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r>
                        <a:rPr lang="it-IT" baseline="0" dirty="0" smtClean="0"/>
                        <a:t> società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Attivo stato patrimoniale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Ricavi netti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Media dipendenti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it-IT" dirty="0" smtClean="0"/>
                        <a:t>GRANDE(*)</a:t>
                      </a:r>
                    </a:p>
                    <a:p>
                      <a:r>
                        <a:rPr lang="it-IT" dirty="0" smtClean="0"/>
                        <a:t>Art.</a:t>
                      </a:r>
                      <a:r>
                        <a:rPr lang="it-IT" baseline="0" dirty="0" smtClean="0"/>
                        <a:t> 2423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Oltre 4.400.000€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Oltre 8.800.000€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1">
                <a:tc>
                  <a:txBody>
                    <a:bodyPr/>
                    <a:lstStyle/>
                    <a:p>
                      <a:r>
                        <a:rPr lang="it-IT" dirty="0" smtClean="0"/>
                        <a:t>PICCOLA(**)</a:t>
                      </a:r>
                    </a:p>
                    <a:p>
                      <a:r>
                        <a:rPr lang="it-IT" dirty="0" smtClean="0"/>
                        <a:t>Art. 2435bis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4.400.000€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8.800.000€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50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it-IT" dirty="0" smtClean="0"/>
                        <a:t>MICRO</a:t>
                      </a:r>
                      <a:r>
                        <a:rPr lang="it-IT" baseline="0" dirty="0" smtClean="0"/>
                        <a:t> (***)</a:t>
                      </a:r>
                    </a:p>
                    <a:p>
                      <a:r>
                        <a:rPr lang="it-IT" baseline="0" dirty="0" smtClean="0"/>
                        <a:t>Art. 2435ter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175.000€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350.000€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5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050455"/>
              </p:ext>
            </p:extLst>
          </p:nvPr>
        </p:nvGraphicFramePr>
        <p:xfrm>
          <a:off x="8880309" y="2132856"/>
          <a:ext cx="31683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it-IT" dirty="0" smtClean="0"/>
                        <a:t>Nota integrativa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Rendiconto finanziario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12554"/>
              </p:ext>
            </p:extLst>
          </p:nvPr>
        </p:nvGraphicFramePr>
        <p:xfrm>
          <a:off x="8880309" y="3645024"/>
          <a:ext cx="31683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Nota integrativa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16338"/>
              </p:ext>
            </p:extLst>
          </p:nvPr>
        </p:nvGraphicFramePr>
        <p:xfrm>
          <a:off x="8880309" y="4653136"/>
          <a:ext cx="3168352" cy="85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236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52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503676"/>
              </p:ext>
            </p:extLst>
          </p:nvPr>
        </p:nvGraphicFramePr>
        <p:xfrm>
          <a:off x="8880309" y="1052736"/>
          <a:ext cx="3168352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Composizione bilancio</a:t>
                      </a:r>
                      <a:endParaRPr lang="it-IT" b="1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D: Rettifiche di valore di attività finanziarie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Le</a:t>
            </a:r>
            <a:r>
              <a:rPr lang="it-IT" dirty="0">
                <a:solidFill>
                  <a:srgbClr val="002060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it-IT" b="1" dirty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Rettifiche di valore di attività </a:t>
            </a:r>
            <a:r>
              <a:rPr lang="it-IT" b="1" dirty="0" smtClean="0">
                <a:solidFill>
                  <a:srgbClr val="C00000"/>
                </a:solidFill>
                <a:ea typeface="ＭＳ Ｐゴシック" charset="-128"/>
                <a:cs typeface="ＭＳ Ｐゴシック" charset="-128"/>
              </a:rPr>
              <a:t>finanziarie 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comprendono </a:t>
            </a:r>
            <a:r>
              <a:rPr lang="it-IT" dirty="0">
                <a:ea typeface="ＭＳ Ｐゴシック" charset="-128"/>
                <a:cs typeface="ＭＳ Ｐゴシック" charset="-128"/>
              </a:rPr>
              <a:t>componenti reddituali che non riflettono costi e ricavi 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derivanti da </a:t>
            </a:r>
            <a:r>
              <a:rPr lang="it-IT" dirty="0">
                <a:ea typeface="ＭＳ Ｐゴシック" charset="-128"/>
                <a:cs typeface="ＭＳ Ｐゴシック" charset="-128"/>
              </a:rPr>
              <a:t>operazioni con terzi ma dipendenti da rilevazioni di assestamento, quali 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svalutazioni e </a:t>
            </a:r>
            <a:r>
              <a:rPr lang="it-IT" dirty="0">
                <a:ea typeface="ＭＳ Ｐゴシック" charset="-128"/>
                <a:cs typeface="ＭＳ Ｐゴシック" charset="-128"/>
              </a:rPr>
              <a:t>rivalutazioni, ottenute applicando i criteri di valutazione delle attività finanziarie</a:t>
            </a:r>
            <a:r>
              <a:rPr lang="it-IT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marL="457200" indent="-457200" algn="just" eaLnBrk="0" fontAlgn="auto" hangingPunct="0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it-IT" dirty="0">
              <a:ea typeface="ＭＳ Ｐゴシック" charset="-128"/>
              <a:cs typeface="ＭＳ Ｐゴシック" charset="-128"/>
            </a:endParaRPr>
          </a:p>
          <a:p>
            <a:pPr marL="457200" lvl="0" indent="-457200" algn="just" eaLnBrk="0" hangingPunct="0">
              <a:lnSpc>
                <a:spcPct val="100000"/>
              </a:lnSpc>
              <a:spcBef>
                <a:spcPct val="50000"/>
              </a:spcBef>
              <a:buClr>
                <a:srgbClr val="800000"/>
              </a:buClr>
              <a:buFont typeface="Wingdings" pitchFamily="2" charset="2"/>
              <a:buChar char="ü"/>
              <a:defRPr/>
            </a:pPr>
            <a:r>
              <a:rPr lang="it-IT" dirty="0">
                <a:ea typeface="ＭＳ Ｐゴシック" charset="-128"/>
                <a:cs typeface="ＭＳ Ｐゴシック" charset="-128"/>
              </a:rPr>
              <a:t>Le </a:t>
            </a:r>
            <a:r>
              <a:rPr lang="it-IT" dirty="0" err="1">
                <a:ea typeface="ＭＳ Ｐゴシック" charset="-128"/>
                <a:cs typeface="ＭＳ Ｐゴシック" charset="-128"/>
              </a:rPr>
              <a:t>macroclassi</a:t>
            </a:r>
            <a:r>
              <a:rPr lang="it-IT" dirty="0">
                <a:ea typeface="ＭＳ Ｐゴシック" charset="-128"/>
                <a:cs typeface="ＭＳ Ｐゴシック" charset="-128"/>
              </a:rPr>
              <a:t> C e D indicano l’apporto della gestione finanziaria, sia attiva che passiva, al risultato di periodo.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04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6113" y="482634"/>
            <a:ext cx="10883160" cy="5765766"/>
          </a:xfrm>
        </p:spPr>
        <p:txBody>
          <a:bodyPr>
            <a:normAutofit/>
          </a:bodyPr>
          <a:lstStyle/>
          <a:p>
            <a:r>
              <a:rPr lang="it-IT" sz="3200" dirty="0"/>
              <a:t>Dal 1° gennaio 2016 non esiste più invece </a:t>
            </a:r>
            <a:r>
              <a:rPr lang="it-IT" sz="3200" i="1" dirty="0"/>
              <a:t>l’area straordinaria</a:t>
            </a:r>
            <a:r>
              <a:rPr lang="it-IT" sz="3200" dirty="0"/>
              <a:t>, prima </a:t>
            </a:r>
            <a:r>
              <a:rPr lang="it-IT" sz="3200" dirty="0" smtClean="0"/>
              <a:t>distintamente evidenziata.</a:t>
            </a:r>
          </a:p>
          <a:p>
            <a:endParaRPr lang="it-IT" sz="3200" dirty="0" smtClean="0"/>
          </a:p>
          <a:p>
            <a:r>
              <a:rPr lang="it-IT" sz="3200" dirty="0"/>
              <a:t>Questa modifica della Direttiva UE 34/2013, recepita </a:t>
            </a:r>
            <a:r>
              <a:rPr lang="it-IT" sz="3200" dirty="0" smtClean="0"/>
              <a:t>con </a:t>
            </a:r>
            <a:r>
              <a:rPr lang="it-IT" sz="3200" dirty="0" err="1" smtClean="0"/>
              <a:t>D.Lgs</a:t>
            </a:r>
            <a:r>
              <a:rPr lang="it-IT" sz="3200" dirty="0" err="1"/>
              <a:t>.</a:t>
            </a:r>
            <a:r>
              <a:rPr lang="it-IT" sz="3200" dirty="0"/>
              <a:t> n. 1397/2015, è un chiaro esempio della volontà europea di allinearsi alle </a:t>
            </a:r>
            <a:r>
              <a:rPr lang="it-IT" sz="3200" dirty="0" smtClean="0"/>
              <a:t>regole dello </a:t>
            </a:r>
            <a:r>
              <a:rPr lang="it-IT" sz="3200" dirty="0"/>
              <a:t>IASB</a:t>
            </a:r>
            <a:r>
              <a:rPr lang="it-IT" sz="3200" dirty="0" smtClean="0"/>
              <a:t>.</a:t>
            </a:r>
          </a:p>
          <a:p>
            <a:endParaRPr lang="it-IT" sz="3200" dirty="0" smtClean="0"/>
          </a:p>
          <a:p>
            <a:r>
              <a:rPr lang="it-IT" sz="3200" dirty="0"/>
              <a:t>Il legislatore ha destinato tale informativa alla </a:t>
            </a:r>
            <a:r>
              <a:rPr lang="it-IT" sz="3200" i="1" dirty="0"/>
              <a:t>nota integrativa </a:t>
            </a:r>
            <a:r>
              <a:rPr lang="it-IT" sz="3200" dirty="0"/>
              <a:t>che vedrà indicazione dell’importo e della natura dei singoli elementi di costo o di ricavo di entità o incidenza eccezionale.</a:t>
            </a:r>
          </a:p>
        </p:txBody>
      </p:sp>
    </p:spTree>
    <p:extLst>
      <p:ext uri="{BB962C8B-B14F-4D97-AF65-F5344CB8AC3E}">
        <p14:creationId xmlns:p14="http://schemas.microsoft.com/office/powerpoint/2010/main" val="18986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43837"/>
            <a:ext cx="10515600" cy="1325563"/>
          </a:xfrm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imposte sul reddito di esercizio: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57887"/>
            <a:ext cx="10515600" cy="326499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sz="3200" b="1" dirty="0" smtClean="0"/>
              <a:t>Imposte Correnti </a:t>
            </a:r>
            <a:r>
              <a:rPr lang="it-IT" sz="3200" dirty="0" smtClean="0"/>
              <a:t>(dovute sul reddito di esercizio);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200" b="1" dirty="0" smtClean="0"/>
              <a:t>Imposte relative a esercizi precedenti (es. a seguito contenzioso)</a:t>
            </a:r>
            <a:r>
              <a:rPr lang="it-IT" sz="3200" dirty="0" smtClean="0"/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200" b="1" dirty="0"/>
              <a:t>Imposte differite e anticipate</a:t>
            </a:r>
            <a:r>
              <a:rPr lang="it-IT" sz="3200" dirty="0"/>
              <a:t>, che accoglie sia le imposte differite e anticipate dell’esercizio sia quelle provenienti da esercizi precedenti.</a:t>
            </a:r>
          </a:p>
          <a:p>
            <a:pPr marL="514350" indent="-514350">
              <a:buFont typeface="+mj-lt"/>
              <a:buAutoNum type="alphaLcParenR"/>
            </a:pPr>
            <a:endParaRPr lang="it-IT" dirty="0" smtClean="0"/>
          </a:p>
          <a:p>
            <a:pPr marL="514350" indent="-514350">
              <a:buFont typeface="+mj-lt"/>
              <a:buAutoNum type="alphaLcParenR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247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Con il recepimento della direttiva sono state apportate delle modifiche all’interno del codice civile:</a:t>
            </a:r>
          </a:p>
          <a:p>
            <a:r>
              <a:rPr lang="it-IT" b="1" dirty="0"/>
              <a:t>    l’ art. 2423 c.c.</a:t>
            </a:r>
            <a:r>
              <a:rPr lang="it-IT" dirty="0"/>
              <a:t> prevede che il bilancio di esercizio è costituito dallo stato patrimoniale, dal conto economico, dal </a:t>
            </a:r>
            <a:r>
              <a:rPr lang="it-IT" b="1" dirty="0"/>
              <a:t>rendiconto finanziario </a:t>
            </a:r>
            <a:r>
              <a:rPr lang="it-IT" dirty="0"/>
              <a:t>e dalla nota integrativa.</a:t>
            </a:r>
          </a:p>
          <a:p>
            <a:r>
              <a:rPr lang="it-IT" dirty="0"/>
              <a:t>   Si noti come nell’elencazione dell’articolo 2423 c.c. il rendiconto finanziario venga </a:t>
            </a:r>
            <a:r>
              <a:rPr lang="it-IT" b="1" dirty="0"/>
              <a:t>menzionato prima della nota integrativa</a:t>
            </a:r>
            <a:r>
              <a:rPr lang="it-IT" dirty="0"/>
              <a:t> ribadendo così l’importanza e la legittimità di tale documento a far parte del bilancio.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38200" y="283238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RENDICONTO FINANZIARIO 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3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73456"/>
            <a:ext cx="10515600" cy="5439984"/>
          </a:xfrm>
        </p:spPr>
        <p:txBody>
          <a:bodyPr>
            <a:normAutofit/>
          </a:bodyPr>
          <a:lstStyle/>
          <a:p>
            <a:r>
              <a:rPr lang="it-IT" sz="3200" dirty="0"/>
              <a:t>Art. </a:t>
            </a:r>
            <a:r>
              <a:rPr lang="it-IT" sz="3200" dirty="0" smtClean="0"/>
              <a:t>2425-ter </a:t>
            </a: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CODICE CIVILE</a:t>
            </a:r>
            <a:r>
              <a:rPr lang="it-IT" sz="3200" dirty="0" smtClean="0"/>
              <a:t>: </a:t>
            </a:r>
            <a:r>
              <a:rPr lang="it-IT" sz="3200" dirty="0"/>
              <a:t>« Dal rendiconto finanziario risultano, per l’esercizio a cui è riferito il bilancio e per quello precedente, l’ammontare e la composizione delle disponibilità liquide, all’inizio e alla fine dell’esercizio derivanti dall’attività operativa, da quella di investimento, da quella di finanziamento, ivi comprese, con autonoma indicazione, le operazioni con i soci</a:t>
            </a:r>
            <a:r>
              <a:rPr lang="it-IT" sz="3200" dirty="0" smtClean="0"/>
              <a:t>.»</a:t>
            </a:r>
          </a:p>
          <a:p>
            <a:r>
              <a:rPr lang="it-IT" sz="3200" dirty="0"/>
              <a:t>M</a:t>
            </a:r>
            <a:r>
              <a:rPr lang="it-IT" sz="3200" dirty="0" smtClean="0"/>
              <a:t>ancando </a:t>
            </a:r>
            <a:r>
              <a:rPr lang="it-IT" sz="3200" dirty="0"/>
              <a:t>la previsione </a:t>
            </a:r>
            <a:r>
              <a:rPr lang="it-IT" sz="3200" dirty="0" smtClean="0"/>
              <a:t>di schemi </a:t>
            </a:r>
            <a:r>
              <a:rPr lang="it-IT" sz="3200" dirty="0"/>
              <a:t>dettagliati per tale prospetto, </a:t>
            </a:r>
            <a:r>
              <a:rPr lang="it-IT" sz="3200" dirty="0" smtClean="0"/>
              <a:t>appare </a:t>
            </a:r>
            <a:r>
              <a:rPr lang="it-IT" sz="3200" dirty="0"/>
              <a:t>indispensabile ricorrere a </a:t>
            </a:r>
            <a:r>
              <a:rPr lang="it-IT" sz="3200" dirty="0" smtClean="0"/>
              <a:t>quanto stabilito </a:t>
            </a:r>
            <a:r>
              <a:rPr lang="it-IT" sz="3200" dirty="0"/>
              <a:t>dall’</a:t>
            </a: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OIC 10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5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it-IT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OIC 10 : </a:t>
            </a:r>
            <a:r>
              <a:rPr lang="it-IT" sz="3100" dirty="0">
                <a:solidFill>
                  <a:prstClr val="black"/>
                </a:solidFill>
                <a:latin typeface="Calibri" panose="020F0502020204030204"/>
              </a:rPr>
              <a:t>Il rendiconto finanziario deve mostrare </a:t>
            </a:r>
            <a:r>
              <a:rPr lang="it-IT" sz="3100" i="1" dirty="0">
                <a:solidFill>
                  <a:prstClr val="black"/>
                </a:solidFill>
                <a:latin typeface="Calibri" panose="020F0502020204030204"/>
              </a:rPr>
              <a:t>«tutti i flussi finanziari in uscita e in entrata delle disponibilità liquide avvenute nell’esercizio</a:t>
            </a:r>
            <a:r>
              <a:rPr lang="it-IT" sz="3100" i="1" dirty="0" smtClean="0">
                <a:solidFill>
                  <a:prstClr val="black"/>
                </a:solidFill>
                <a:latin typeface="Calibri" panose="020F0502020204030204"/>
              </a:rPr>
              <a:t>».</a:t>
            </a:r>
            <a:endParaRPr lang="it-IT" sz="3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rendiconto finanziario </a:t>
            </a:r>
            <a:r>
              <a:rPr lang="it-IT" dirty="0" smtClean="0"/>
              <a:t>deve essere articolato </a:t>
            </a:r>
            <a:r>
              <a:rPr lang="it-IT" dirty="0"/>
              <a:t>in tre «zone» che permettano di evidenziare flussi di cassa di specifiche </a:t>
            </a:r>
            <a:r>
              <a:rPr lang="it-IT" dirty="0" smtClean="0"/>
              <a:t>aree gestionali.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Deve </a:t>
            </a:r>
            <a:r>
              <a:rPr lang="it-IT" dirty="0"/>
              <a:t>apparire il flusso di cassa derivante dalla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reddituale (od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operativa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it-IT" i="1" dirty="0" smtClean="0"/>
              <a:t>, </a:t>
            </a:r>
            <a:r>
              <a:rPr lang="it-IT" dirty="0" smtClean="0"/>
              <a:t>che emerge da una rielaborazione delle voci contenute nel Conto </a:t>
            </a:r>
            <a:r>
              <a:rPr lang="it-IT" dirty="0"/>
              <a:t>Economico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dirty="0" smtClean="0"/>
              <a:t>In particolare dalla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differenza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 ricavi e costi che hanno avuto manifestazione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monetaria</a:t>
            </a:r>
            <a:r>
              <a:rPr lang="it-IT" dirty="0" smtClean="0"/>
              <a:t>. Tale </a:t>
            </a:r>
            <a:r>
              <a:rPr lang="it-IT" dirty="0"/>
              <a:t>flusso esprime la capacità dell’azienda di autofinanziarsi, </a:t>
            </a:r>
            <a:r>
              <a:rPr lang="it-IT" dirty="0" smtClean="0"/>
              <a:t>generando </a:t>
            </a:r>
            <a:r>
              <a:rPr lang="it-IT" dirty="0"/>
              <a:t>liquidità tramite la propria attività operativa senza ricorso a fonti di </a:t>
            </a:r>
            <a:r>
              <a:rPr lang="it-IT" dirty="0" smtClean="0"/>
              <a:t>finanziamento esterne</a:t>
            </a:r>
            <a:r>
              <a:rPr lang="it-IT" dirty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0782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Flusso di cassa della gestione reddituale:</a:t>
            </a:r>
            <a:endParaRPr lang="it-IT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4462817"/>
            <a:ext cx="10515600" cy="1714145"/>
          </a:xfrm>
        </p:spPr>
        <p:txBody>
          <a:bodyPr>
            <a:normAutofit/>
          </a:bodyPr>
          <a:lstStyle/>
          <a:p>
            <a: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Ricavi non monetari</a:t>
            </a:r>
            <a:r>
              <a:rPr lang="it-IT" sz="2400" dirty="0" smtClean="0"/>
              <a:t>: che non hanno determinato entrate di liquidità come incrementi di magazzino, incrementi di immobilizzazioni per lavori interni</a:t>
            </a:r>
          </a:p>
          <a:p>
            <a:r>
              <a:rPr lang="it-IT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 non monetari</a:t>
            </a:r>
            <a:r>
              <a:rPr lang="it-IT" sz="2400" dirty="0" smtClean="0"/>
              <a:t>: che non hanno determinato uscite di liquidità come ammortamenti, accantonamenti a fondi rischi</a:t>
            </a:r>
            <a:endParaRPr lang="it-IT" sz="2400" dirty="0"/>
          </a:p>
        </p:txBody>
      </p:sp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599111"/>
              </p:ext>
            </p:extLst>
          </p:nvPr>
        </p:nvGraphicFramePr>
        <p:xfrm>
          <a:off x="838200" y="1825625"/>
          <a:ext cx="10515600" cy="1900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528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METODO DIRETTO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METODO</a:t>
                      </a:r>
                      <a:r>
                        <a:rPr lang="it-IT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INDIRETTO</a:t>
                      </a:r>
                      <a:endParaRPr lang="it-IT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303">
                <a:tc>
                  <a:txBody>
                    <a:bodyPr/>
                    <a:lstStyle/>
                    <a:p>
                      <a:pPr algn="ctr"/>
                      <a:endParaRPr lang="it-IT" sz="2400" b="0" i="1" u="none" strike="noStrike" baseline="0" dirty="0" smtClean="0">
                        <a:effectLst/>
                        <a:latin typeface="TimesNewRoman,Italic"/>
                      </a:endParaRPr>
                    </a:p>
                    <a:p>
                      <a:pPr algn="ctr"/>
                      <a:r>
                        <a:rPr lang="it-IT" sz="2400" b="0" i="1" u="none" strike="noStrike" baseline="0" dirty="0" smtClean="0">
                          <a:effectLst/>
                          <a:latin typeface="TimesNewRoman,Italic"/>
                        </a:rPr>
                        <a:t>ricavi «monetari» – costi «monetari»</a:t>
                      </a:r>
                      <a:endParaRPr lang="it-IT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2000" b="0" i="1" u="none" strike="noStrike" baseline="0" dirty="0" smtClean="0">
                        <a:latin typeface="TimesNewRoman,Italic"/>
                      </a:endParaRPr>
                    </a:p>
                    <a:p>
                      <a:pPr algn="l"/>
                      <a:r>
                        <a:rPr lang="it-IT" sz="2000" b="0" i="1" u="none" strike="noStrike" baseline="0" dirty="0" smtClean="0">
                          <a:latin typeface="TimesNewRoman,Italic"/>
                        </a:rPr>
                        <a:t>risultato di esercizio + costi «non monetari»</a:t>
                      </a:r>
                    </a:p>
                    <a:p>
                      <a:pPr algn="l"/>
                      <a:r>
                        <a:rPr lang="it-IT" sz="2000" b="0" i="1" u="none" strike="noStrike" baseline="0" dirty="0" smtClean="0">
                          <a:latin typeface="TimesNewRoman,Italic"/>
                        </a:rPr>
                        <a:t>– «ricavi non monetari»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0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it-IT" dirty="0" smtClean="0"/>
              <a:t>Un </a:t>
            </a:r>
            <a:r>
              <a:rPr lang="it-IT" dirty="0"/>
              <a:t>secondo flusso specifico promana dalle operazioni di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 e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disinvestimento relative ALLE IMMOBILIZZAZIONI MATERIALI, IMMATERIALI E FINANZIARIE </a:t>
            </a:r>
            <a:r>
              <a:rPr lang="it-IT" dirty="0"/>
              <a:t>(es. </a:t>
            </a:r>
            <a:r>
              <a:rPr lang="it-IT" dirty="0" smtClean="0"/>
              <a:t>variazioni delle </a:t>
            </a:r>
            <a:r>
              <a:rPr lang="it-IT" dirty="0"/>
              <a:t>disponibilità liquide determinate da acquisti e vendite di </a:t>
            </a:r>
            <a:r>
              <a:rPr lang="it-IT" dirty="0" smtClean="0"/>
              <a:t>macchinari, di </a:t>
            </a:r>
            <a:r>
              <a:rPr lang="it-IT" dirty="0"/>
              <a:t>partecipazioni, di prestiti concessi ad altri soggetti, ecc.). Tale flusso evidenzia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flussi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liquidità derivanti dai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cambiamenti della struttura aziendale</a:t>
            </a:r>
            <a:r>
              <a:rPr lang="it-IT" dirty="0" smtClean="0"/>
              <a:t>.</a:t>
            </a:r>
          </a:p>
          <a:p>
            <a:pPr marL="514350" indent="-514350">
              <a:buAutoNum type="arabicPeriod" startAt="2"/>
            </a:pPr>
            <a:endParaRPr lang="it-IT" dirty="0" smtClean="0"/>
          </a:p>
          <a:p>
            <a:pPr marL="514350" indent="-514350">
              <a:buAutoNum type="arabicPeriod" startAt="2"/>
            </a:pPr>
            <a:r>
              <a:rPr lang="it-IT" dirty="0" smtClean="0"/>
              <a:t>Il terzo flusso concerne i movimenti di liquidità causati dalle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OPERAZIONI DI FINANZIAMENTO A TITOLO SIA DI MEZZI PROPRI SIA DI DEBITI DI FINANZIAMENTO</a:t>
            </a:r>
            <a:r>
              <a:rPr lang="it-IT" dirty="0" smtClean="0"/>
              <a:t>. Vi si troveranno quindi entrate di liquidità, come acquisizione di nuovi finanziamenti sia a breve sia a lungo termine, e uscite di liquidità causate da rimborsi di prestiti ottenuti e di capitale ai </a:t>
            </a:r>
            <a:r>
              <a:rPr lang="it-IT" dirty="0"/>
              <a:t>soci. Tale flusso netto evidenzia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ricorso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complessivo effettuato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finanziamenti di terzi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0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/>
          <a:lstStyle/>
          <a:p>
            <a:r>
              <a:rPr lang="it-IT" dirty="0"/>
              <a:t>La somma dei flussi parziali derivanti dalle aree sopra citate, determina </a:t>
            </a:r>
            <a:r>
              <a:rPr lang="it-IT" i="1" dirty="0">
                <a:solidFill>
                  <a:srgbClr val="FF0000"/>
                </a:solidFill>
              </a:rPr>
              <a:t>la </a:t>
            </a:r>
            <a:r>
              <a:rPr lang="it-IT" i="1" dirty="0" smtClean="0">
                <a:solidFill>
                  <a:srgbClr val="FF0000"/>
                </a:solidFill>
              </a:rPr>
              <a:t>variazione (positiva </a:t>
            </a:r>
            <a:r>
              <a:rPr lang="it-IT" i="1" dirty="0">
                <a:solidFill>
                  <a:srgbClr val="FF0000"/>
                </a:solidFill>
              </a:rPr>
              <a:t>o negativa) netta subita dalle disponibilità liquide</a:t>
            </a:r>
            <a:r>
              <a:rPr lang="it-IT" i="1" dirty="0"/>
              <a:t> </a:t>
            </a:r>
            <a:r>
              <a:rPr lang="it-IT" dirty="0"/>
              <a:t>nell’arco dell’esercizio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Lo IAS 7 consiglia il metodo diretto anche se nella prassi è più usato il metodo indiretto. Lo IAS 10 prevede schemi per entrambi i metodi.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seguire, lo schema di Rendiconto Finanziario (OIC 10)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34" y="163772"/>
            <a:ext cx="7970291" cy="669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1172926" y="1005316"/>
            <a:ext cx="2045408" cy="1000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Stato Patrimoniale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5727326" y="1042572"/>
            <a:ext cx="2045408" cy="1000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Nota integrativa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3437692" y="1017200"/>
            <a:ext cx="2045408" cy="1000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Conto economico</a:t>
            </a:r>
          </a:p>
        </p:txBody>
      </p:sp>
      <p:sp>
        <p:nvSpPr>
          <p:cNvPr id="5" name="Parentesi graffa chiusa 4"/>
          <p:cNvSpPr/>
          <p:nvPr/>
        </p:nvSpPr>
        <p:spPr>
          <a:xfrm rot="5400000">
            <a:off x="5456267" y="-890299"/>
            <a:ext cx="600896" cy="6443525"/>
          </a:xfrm>
          <a:prstGeom prst="rightBrace">
            <a:avLst>
              <a:gd name="adj1" fmla="val 124758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162567" y="2728085"/>
            <a:ext cx="3138985" cy="1449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Bilancio</a:t>
            </a:r>
          </a:p>
        </p:txBody>
      </p:sp>
      <p:sp>
        <p:nvSpPr>
          <p:cNvPr id="7" name="Croce 6"/>
          <p:cNvSpPr/>
          <p:nvPr/>
        </p:nvSpPr>
        <p:spPr>
          <a:xfrm>
            <a:off x="5326579" y="4213935"/>
            <a:ext cx="801493" cy="79479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Telaio 7"/>
          <p:cNvSpPr/>
          <p:nvPr/>
        </p:nvSpPr>
        <p:spPr>
          <a:xfrm>
            <a:off x="1858412" y="4791617"/>
            <a:ext cx="2965504" cy="1301209"/>
          </a:xfrm>
          <a:prstGeom prst="beve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Relazione sulla gestione</a:t>
            </a:r>
          </a:p>
        </p:txBody>
      </p:sp>
      <p:sp>
        <p:nvSpPr>
          <p:cNvPr id="9" name="Telaio 8"/>
          <p:cNvSpPr/>
          <p:nvPr/>
        </p:nvSpPr>
        <p:spPr>
          <a:xfrm>
            <a:off x="6534209" y="4791617"/>
            <a:ext cx="2965503" cy="1301209"/>
          </a:xfrm>
          <a:prstGeom prst="beve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Altri allegati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8174321" y="1042572"/>
            <a:ext cx="2047029" cy="1000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Rendiconto finanziario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140" y="136478"/>
            <a:ext cx="8065827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436" y="92803"/>
            <a:ext cx="10515600" cy="1325563"/>
          </a:xfrm>
        </p:spPr>
        <p:txBody>
          <a:bodyPr>
            <a:normAutofit/>
          </a:bodyPr>
          <a:lstStyle/>
          <a:p>
            <a:r>
              <a:rPr lang="it-IT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documenti non contabili</a:t>
            </a:r>
            <a:endParaRPr lang="it-IT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7051" y="1254249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Nota integrativa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723063" y="1200150"/>
            <a:ext cx="3124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C00000"/>
                </a:solidFill>
              </a:rPr>
              <a:t>Relazione sulla gestione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798638" y="3124200"/>
            <a:ext cx="3351213" cy="37623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Parte integrante del bilancio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260475" y="2819400"/>
            <a:ext cx="266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641306" y="3124200"/>
            <a:ext cx="3287713" cy="37623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  Documento di corredo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783387" y="5207615"/>
            <a:ext cx="29035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Inserisce i dati del bilancio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 nel contesto economico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7051" y="5207615"/>
            <a:ext cx="33528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Fornisce chiarimenti sui valori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dello Stato Patrimoniale 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del Conto Economico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2969420" y="2317353"/>
            <a:ext cx="1008062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2919413" y="3841751"/>
            <a:ext cx="1008062" cy="8397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7731125" y="2213769"/>
            <a:ext cx="1008062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7781131" y="3819621"/>
            <a:ext cx="1008062" cy="8397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20787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L’ultimo comma dell’art. 2427 </a:t>
            </a:r>
            <a:r>
              <a:rPr lang="it-IT" dirty="0"/>
              <a:t>richiede che le informazioni in Nota Integrativa siano presentate «</a:t>
            </a:r>
            <a:r>
              <a:rPr lang="it-IT" i="1" dirty="0"/>
              <a:t>secondo </a:t>
            </a:r>
            <a:r>
              <a:rPr lang="it-IT" i="1" dirty="0" smtClean="0"/>
              <a:t>l’ordine in </a:t>
            </a:r>
            <a:r>
              <a:rPr lang="it-IT" i="1" dirty="0"/>
              <a:t>cui le relative voci sono </a:t>
            </a:r>
            <a:r>
              <a:rPr lang="it-IT" i="1" dirty="0" smtClean="0"/>
              <a:t>indicate </a:t>
            </a:r>
            <a:r>
              <a:rPr lang="it-IT" i="1" dirty="0"/>
              <a:t>nello Stato Patrimoniale e nel Conto </a:t>
            </a:r>
            <a:r>
              <a:rPr lang="it-IT" i="1" dirty="0" smtClean="0"/>
              <a:t>Economico</a:t>
            </a:r>
            <a:r>
              <a:rPr lang="it-IT" dirty="0" smtClean="0"/>
              <a:t>».</a:t>
            </a:r>
          </a:p>
          <a:p>
            <a:r>
              <a:rPr lang="it-IT" dirty="0" smtClean="0"/>
              <a:t>Le </a:t>
            </a:r>
            <a:r>
              <a:rPr lang="it-IT" b="1" dirty="0" smtClean="0"/>
              <a:t>funzioni</a:t>
            </a:r>
            <a:r>
              <a:rPr lang="it-IT" dirty="0" smtClean="0"/>
              <a:t> della Nota Integrativa: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spiegazione dei </a:t>
            </a:r>
            <a:r>
              <a:rPr lang="it-IT" i="1" dirty="0"/>
              <a:t>criteri di </a:t>
            </a:r>
            <a:r>
              <a:rPr lang="it-IT" i="1" dirty="0" smtClean="0"/>
              <a:t>valutazione </a:t>
            </a:r>
            <a:r>
              <a:rPr lang="it-IT" dirty="0" smtClean="0"/>
              <a:t>adottati </a:t>
            </a:r>
            <a:r>
              <a:rPr lang="it-IT" dirty="0"/>
              <a:t>per le valutazioni di </a:t>
            </a:r>
            <a:r>
              <a:rPr lang="it-IT" dirty="0" smtClean="0"/>
              <a:t>bilancio.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Fornire </a:t>
            </a:r>
            <a:r>
              <a:rPr lang="it-IT" dirty="0"/>
              <a:t>il dettaglio di certe voci inserite </a:t>
            </a:r>
            <a:r>
              <a:rPr lang="it-IT" dirty="0" smtClean="0"/>
              <a:t>nel Conto </a:t>
            </a:r>
            <a:r>
              <a:rPr lang="it-IT" dirty="0"/>
              <a:t>Economico o nello Stato Patrimoniale </a:t>
            </a:r>
            <a:r>
              <a:rPr lang="it-IT" dirty="0" smtClean="0"/>
              <a:t>e  </a:t>
            </a:r>
            <a:r>
              <a:rPr lang="it-IT" dirty="0"/>
              <a:t>specificare l’inserimento di determinati elementi entro certe </a:t>
            </a:r>
            <a:r>
              <a:rPr lang="it-IT" dirty="0" smtClean="0"/>
              <a:t>voci (es. il contributo della gestione straordinaria al risultato - non più previsto dagli schemi).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NOTA INTEGRATIVA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05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8908" y="307280"/>
            <a:ext cx="10515600" cy="598268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3"/>
            </a:pPr>
            <a:r>
              <a:rPr lang="it-IT" sz="3200" dirty="0" smtClean="0"/>
              <a:t>Fornire </a:t>
            </a:r>
            <a:r>
              <a:rPr lang="it-IT" sz="3200" dirty="0"/>
              <a:t>il dettaglio delle </a:t>
            </a:r>
            <a:r>
              <a:rPr lang="it-IT" sz="3200" i="1" dirty="0"/>
              <a:t>variazioni quantitative </a:t>
            </a:r>
            <a:r>
              <a:rPr lang="it-IT" sz="3200" dirty="0" smtClean="0"/>
              <a:t>che hanno </a:t>
            </a:r>
            <a:r>
              <a:rPr lang="it-IT" sz="3200" dirty="0"/>
              <a:t>subito gli elementi contenuti nello Stato </a:t>
            </a:r>
            <a:r>
              <a:rPr lang="it-IT" sz="3200" dirty="0" smtClean="0"/>
              <a:t>Patrimoniale (es. evoluzione dal costo storico l valore effettivo delle immobilizzazioni-  punto 2).</a:t>
            </a:r>
          </a:p>
          <a:p>
            <a:pPr marL="514350" indent="-514350">
              <a:buAutoNum type="arabicPeriod" startAt="3"/>
            </a:pPr>
            <a:endParaRPr lang="it-IT" sz="3200" dirty="0" smtClean="0"/>
          </a:p>
          <a:p>
            <a:pPr marL="514350" indent="-514350">
              <a:buAutoNum type="arabicPeriod" startAt="3"/>
            </a:pPr>
            <a:r>
              <a:rPr lang="it-IT" sz="3200" dirty="0"/>
              <a:t>Una quarta funzione </a:t>
            </a:r>
            <a:r>
              <a:rPr lang="it-IT" sz="3200" dirty="0" smtClean="0"/>
              <a:t>riguarda </a:t>
            </a:r>
            <a:r>
              <a:rPr lang="it-IT" sz="3200" i="1" dirty="0"/>
              <a:t>l’inserimento di dati aggiuntivi</a:t>
            </a:r>
            <a:r>
              <a:rPr lang="it-IT" sz="3200" dirty="0"/>
              <a:t>, che non </a:t>
            </a:r>
            <a:r>
              <a:rPr lang="it-IT" sz="3200" dirty="0" smtClean="0"/>
              <a:t>rappresentano commenti </a:t>
            </a:r>
            <a:r>
              <a:rPr lang="it-IT" sz="3200" dirty="0"/>
              <a:t>di voci già inserite negli schemi contabili, ma che </a:t>
            </a:r>
            <a:r>
              <a:rPr lang="it-IT" sz="3200" dirty="0" smtClean="0"/>
              <a:t>permettono agli </a:t>
            </a:r>
            <a:r>
              <a:rPr lang="it-IT" sz="3200" dirty="0"/>
              <a:t>utenti di cogliere informazioni </a:t>
            </a:r>
            <a:r>
              <a:rPr lang="it-IT" sz="3200" dirty="0" smtClean="0"/>
              <a:t>utili (es. ripartizione ricavi per aree di business – punto 10).</a:t>
            </a:r>
          </a:p>
          <a:p>
            <a:pPr marL="514350" indent="-514350">
              <a:buAutoNum type="arabicPeriod" startAt="3"/>
            </a:pPr>
            <a:endParaRPr lang="it-IT" sz="3200" dirty="0" smtClean="0"/>
          </a:p>
          <a:p>
            <a:pPr marL="514350" indent="-514350">
              <a:buAutoNum type="arabicPeriod" startAt="3"/>
            </a:pPr>
            <a:r>
              <a:rPr lang="it-IT" sz="3200" dirty="0" smtClean="0"/>
              <a:t>Fornire </a:t>
            </a:r>
            <a:r>
              <a:rPr lang="it-IT" sz="3200" dirty="0"/>
              <a:t>spiegazioni </a:t>
            </a:r>
            <a:r>
              <a:rPr lang="it-IT" sz="3200" dirty="0" smtClean="0"/>
              <a:t>sull’adozione di </a:t>
            </a:r>
            <a:r>
              <a:rPr lang="it-IT" sz="3200" dirty="0"/>
              <a:t>certi comportamenti contabili che coinvolgono </a:t>
            </a:r>
            <a:r>
              <a:rPr lang="it-IT" sz="3200" i="1" dirty="0"/>
              <a:t>valutazioni </a:t>
            </a:r>
            <a:r>
              <a:rPr lang="it-IT" sz="3200" i="1" dirty="0" smtClean="0"/>
              <a:t>soggettive (es. motivazione cambio criteri ammortamento – 2426, c.2)</a:t>
            </a:r>
            <a:r>
              <a:rPr lang="it-IT" sz="3200" dirty="0" smtClean="0"/>
              <a:t>.</a:t>
            </a:r>
          </a:p>
          <a:p>
            <a:pPr marL="514350" indent="-514350">
              <a:buAutoNum type="arabicPeriod" startAt="3"/>
            </a:pPr>
            <a:endParaRPr lang="it-IT" sz="3200" dirty="0" smtClean="0"/>
          </a:p>
          <a:p>
            <a:pPr marL="0" indent="0" algn="ctr">
              <a:buNone/>
            </a:pPr>
            <a:r>
              <a:rPr lang="it-IT" sz="3200" dirty="0" smtClean="0"/>
              <a:t>Vanno poi indicati le eventuali operazioni con parti correlate OIC 12che richiama lo IAS24</a:t>
            </a:r>
          </a:p>
          <a:p>
            <a:pPr marL="514350" indent="-514350">
              <a:buAutoNum type="arabicPeriod" startAt="3"/>
            </a:pP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29022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307078" y="609363"/>
            <a:ext cx="26670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NOTA INTEGRATIVA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11094" y="2589852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NOTIZIE SU VOCI DELLO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STATO PATRIMONIALE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211534" y="3594574"/>
            <a:ext cx="320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NOTIZIE SU VOCI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CONTO ECONOMICO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211094" y="4672698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NOTIZIE SU CRITERI DI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VALUTAZIONE</a:t>
            </a:r>
            <a:endParaRPr lang="it-IT" altLang="it-IT" sz="1800" b="1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287734" y="1430266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NOTIZIE SU ATTENDIBILITA’ 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smtClean="0"/>
              <a:t>CHIAREZZA DEL BILANCIO</a:t>
            </a:r>
            <a:endParaRPr lang="it-IT" altLang="it-IT" sz="1800" b="1" dirty="0"/>
          </a:p>
        </p:txBody>
      </p:sp>
      <p:cxnSp>
        <p:nvCxnSpPr>
          <p:cNvPr id="23" name="AutoShape 9"/>
          <p:cNvCxnSpPr>
            <a:cxnSpLocks noChangeShapeType="1"/>
            <a:endCxn id="22" idx="1"/>
          </p:cNvCxnSpPr>
          <p:nvPr/>
        </p:nvCxnSpPr>
        <p:spPr bwMode="auto">
          <a:xfrm rot="16200000" flipH="1">
            <a:off x="4762940" y="248372"/>
            <a:ext cx="419100" cy="2630488"/>
          </a:xfrm>
          <a:prstGeom prst="bentConnector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4" name="AutoShape 10"/>
          <p:cNvCxnSpPr>
            <a:cxnSpLocks noChangeShapeType="1"/>
          </p:cNvCxnSpPr>
          <p:nvPr/>
        </p:nvCxnSpPr>
        <p:spPr bwMode="auto">
          <a:xfrm rot="16200000" flipH="1">
            <a:off x="4610100" y="278843"/>
            <a:ext cx="419100" cy="2630488"/>
          </a:xfrm>
          <a:prstGeom prst="bentConnector2">
            <a:avLst/>
          </a:prstGeom>
          <a:noFill/>
          <a:ln w="381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1"/>
          <p:cNvCxnSpPr>
            <a:cxnSpLocks noChangeShapeType="1"/>
          </p:cNvCxnSpPr>
          <p:nvPr/>
        </p:nvCxnSpPr>
        <p:spPr bwMode="auto">
          <a:xfrm rot="16200000" flipH="1">
            <a:off x="2705100" y="1244600"/>
            <a:ext cx="1600200" cy="2628900"/>
          </a:xfrm>
          <a:prstGeom prst="bentConnector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6" name="AutoShape 12"/>
          <p:cNvCxnSpPr>
            <a:cxnSpLocks noChangeShapeType="1"/>
          </p:cNvCxnSpPr>
          <p:nvPr/>
        </p:nvCxnSpPr>
        <p:spPr bwMode="auto">
          <a:xfrm rot="10800000" flipH="1" flipV="1">
            <a:off x="601663" y="3808413"/>
            <a:ext cx="1587" cy="1587"/>
          </a:xfrm>
          <a:prstGeom prst="bentConnector3">
            <a:avLst>
              <a:gd name="adj1" fmla="val -144000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7" name="AutoShape 13"/>
          <p:cNvCxnSpPr>
            <a:cxnSpLocks noChangeShapeType="1"/>
            <a:endCxn id="19" idx="1"/>
          </p:cNvCxnSpPr>
          <p:nvPr/>
        </p:nvCxnSpPr>
        <p:spPr bwMode="auto">
          <a:xfrm rot="16200000" flipH="1">
            <a:off x="4095750" y="855508"/>
            <a:ext cx="1524000" cy="2706688"/>
          </a:xfrm>
          <a:prstGeom prst="bentConnector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8" name="AutoShape 14"/>
          <p:cNvCxnSpPr>
            <a:cxnSpLocks noChangeShapeType="1"/>
            <a:endCxn id="19" idx="1"/>
          </p:cNvCxnSpPr>
          <p:nvPr/>
        </p:nvCxnSpPr>
        <p:spPr bwMode="auto">
          <a:xfrm rot="16200000" flipH="1">
            <a:off x="4095750" y="855508"/>
            <a:ext cx="1524000" cy="2706688"/>
          </a:xfrm>
          <a:prstGeom prst="bentConnector2">
            <a:avLst/>
          </a:prstGeom>
          <a:noFill/>
          <a:ln w="381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15"/>
          <p:cNvCxnSpPr>
            <a:cxnSpLocks noChangeShapeType="1"/>
            <a:endCxn id="20" idx="1"/>
          </p:cNvCxnSpPr>
          <p:nvPr/>
        </p:nvCxnSpPr>
        <p:spPr bwMode="auto">
          <a:xfrm rot="16200000" flipH="1">
            <a:off x="3562790" y="1326830"/>
            <a:ext cx="2590800" cy="2706688"/>
          </a:xfrm>
          <a:prstGeom prst="bentConnector2">
            <a:avLst/>
          </a:prstGeom>
          <a:noFill/>
          <a:ln w="381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16"/>
          <p:cNvCxnSpPr>
            <a:cxnSpLocks noChangeShapeType="1"/>
            <a:endCxn id="21" idx="1"/>
          </p:cNvCxnSpPr>
          <p:nvPr/>
        </p:nvCxnSpPr>
        <p:spPr bwMode="auto">
          <a:xfrm rot="16200000" flipH="1">
            <a:off x="3048000" y="1852504"/>
            <a:ext cx="3619500" cy="2706688"/>
          </a:xfrm>
          <a:prstGeom prst="bentConnector2">
            <a:avLst/>
          </a:prstGeom>
          <a:noFill/>
          <a:ln w="381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ttangolo 30"/>
          <p:cNvSpPr/>
          <p:nvPr/>
        </p:nvSpPr>
        <p:spPr>
          <a:xfrm>
            <a:off x="1615383" y="5454083"/>
            <a:ext cx="8620438" cy="10432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Nella nota integrativa devono essere illustrati i criteri utilizzati per distinguere ciò che è rilevante e ciò che non lo è.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60676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4024" y="818867"/>
            <a:ext cx="1098644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altLang="it-IT" sz="2800" dirty="0" err="1" smtClean="0"/>
              <a:t>ll</a:t>
            </a:r>
            <a:r>
              <a:rPr lang="it-IT" altLang="it-IT" sz="2800" dirty="0" smtClean="0"/>
              <a:t> </a:t>
            </a:r>
            <a:r>
              <a:rPr lang="it-IT" altLang="it-IT" sz="2800" dirty="0">
                <a:solidFill>
                  <a:srgbClr val="C00000"/>
                </a:solidFill>
              </a:rPr>
              <a:t>contenuto minimo </a:t>
            </a:r>
            <a:r>
              <a:rPr lang="it-IT" altLang="it-IT" sz="2800" dirty="0"/>
              <a:t>della nota integrativa può essere relativo:</a:t>
            </a:r>
          </a:p>
          <a:p>
            <a:pPr algn="just">
              <a:spcBef>
                <a:spcPct val="0"/>
              </a:spcBef>
            </a:pPr>
            <a:r>
              <a:rPr lang="it-IT" altLang="it-IT" sz="2800" dirty="0"/>
              <a:t>1. alla </a:t>
            </a:r>
            <a:r>
              <a:rPr lang="it-IT" altLang="it-IT" sz="2800" dirty="0">
                <a:solidFill>
                  <a:srgbClr val="C00000"/>
                </a:solidFill>
              </a:rPr>
              <a:t>normale gestione </a:t>
            </a:r>
            <a:r>
              <a:rPr lang="it-IT" altLang="it-IT" sz="2800" dirty="0"/>
              <a:t>dell’impresa (informazioni di natura ricorrente, obbligatorie e facoltative);</a:t>
            </a:r>
          </a:p>
          <a:p>
            <a:pPr algn="just">
              <a:spcBef>
                <a:spcPct val="0"/>
              </a:spcBef>
            </a:pPr>
            <a:r>
              <a:rPr lang="it-IT" altLang="it-IT" sz="2800" dirty="0"/>
              <a:t>2. ad </a:t>
            </a:r>
            <a:r>
              <a:rPr lang="it-IT" altLang="it-IT" sz="2800" dirty="0">
                <a:solidFill>
                  <a:srgbClr val="C00000"/>
                </a:solidFill>
              </a:rPr>
              <a:t>operazioni particolari</a:t>
            </a:r>
            <a:r>
              <a:rPr lang="it-IT" altLang="it-IT" sz="2800" dirty="0"/>
              <a:t> (informazioni di natura eccezionale).</a:t>
            </a:r>
          </a:p>
          <a:p>
            <a:pPr algn="just">
              <a:spcBef>
                <a:spcPct val="0"/>
              </a:spcBef>
            </a:pPr>
            <a:endParaRPr lang="it-IT" altLang="it-IT" sz="2800" dirty="0"/>
          </a:p>
          <a:p>
            <a:pPr algn="just">
              <a:spcBef>
                <a:spcPct val="0"/>
              </a:spcBef>
            </a:pPr>
            <a:r>
              <a:rPr lang="it-IT" altLang="it-IT" sz="2800" dirty="0"/>
              <a:t>Le informazioni di </a:t>
            </a:r>
            <a:r>
              <a:rPr lang="it-IT" altLang="it-IT" sz="2800" dirty="0">
                <a:solidFill>
                  <a:srgbClr val="C00000"/>
                </a:solidFill>
              </a:rPr>
              <a:t>natura ricorrente </a:t>
            </a:r>
            <a:r>
              <a:rPr lang="it-IT" altLang="it-IT" sz="2800" dirty="0"/>
              <a:t>sono volte a:</a:t>
            </a:r>
          </a:p>
          <a:p>
            <a:pPr algn="just">
              <a:spcBef>
                <a:spcPct val="0"/>
              </a:spcBef>
            </a:pPr>
            <a:r>
              <a:rPr lang="it-IT" altLang="it-IT" sz="2800" i="1" dirty="0"/>
              <a:t>a</a:t>
            </a:r>
            <a:r>
              <a:rPr lang="it-IT" altLang="it-IT" sz="2800" dirty="0"/>
              <a:t>) consentire la ponderazione dell’attendibilità dei valori iscritti in bilancio;</a:t>
            </a:r>
          </a:p>
          <a:p>
            <a:pPr algn="just">
              <a:spcBef>
                <a:spcPct val="0"/>
              </a:spcBef>
            </a:pPr>
            <a:r>
              <a:rPr lang="it-IT" altLang="it-IT" sz="2800" i="1" dirty="0"/>
              <a:t>b</a:t>
            </a:r>
            <a:r>
              <a:rPr lang="it-IT" altLang="it-IT" sz="2800" dirty="0"/>
              <a:t>) integrare le informazioni fornite dai prospetti contabili;</a:t>
            </a:r>
          </a:p>
          <a:p>
            <a:pPr algn="just">
              <a:spcBef>
                <a:spcPct val="0"/>
              </a:spcBef>
            </a:pPr>
            <a:r>
              <a:rPr lang="it-IT" altLang="it-IT" sz="2800" i="1" dirty="0"/>
              <a:t>c</a:t>
            </a:r>
            <a:r>
              <a:rPr lang="it-IT" altLang="it-IT" sz="2800" dirty="0"/>
              <a:t>) favorire la comparabilità del bilancio</a:t>
            </a:r>
            <a:r>
              <a:rPr lang="it-IT" altLang="it-IT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82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TimesNewRoman"/>
              </a:rPr>
              <a:t>Modifiche apportate dal </a:t>
            </a:r>
            <a:r>
              <a:rPr lang="it-IT" sz="3600" dirty="0" err="1">
                <a:latin typeface="TimesNewRoman"/>
              </a:rPr>
              <a:t>D.Lgs.</a:t>
            </a:r>
            <a:r>
              <a:rPr lang="it-IT" sz="3600" dirty="0">
                <a:latin typeface="TimesNewRoman"/>
              </a:rPr>
              <a:t> n. 139/2015 in vigore dal 1° gennaio 2016: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’art</a:t>
            </a:r>
            <a:r>
              <a:rPr lang="it-IT" dirty="0"/>
              <a:t>. 2427 </a:t>
            </a:r>
            <a:r>
              <a:rPr lang="it-IT" i="1" dirty="0"/>
              <a:t>bis </a:t>
            </a:r>
            <a:r>
              <a:rPr lang="it-IT" dirty="0"/>
              <a:t>che richiede di indicare in Nota Integrativa:</a:t>
            </a:r>
          </a:p>
          <a:p>
            <a:r>
              <a:rPr lang="it-IT" dirty="0" smtClean="0"/>
              <a:t>per </a:t>
            </a:r>
            <a:r>
              <a:rPr lang="it-IT" dirty="0"/>
              <a:t>le immobilizzazioni finanziarie diverse dalle partecipazioni in </a:t>
            </a:r>
            <a:r>
              <a:rPr lang="it-IT" dirty="0" smtClean="0"/>
              <a:t>controllate e collegate </a:t>
            </a:r>
            <a:r>
              <a:rPr lang="it-IT" dirty="0"/>
              <a:t>e </a:t>
            </a:r>
            <a:r>
              <a:rPr lang="it-IT" i="1" dirty="0"/>
              <a:t>joint </a:t>
            </a:r>
            <a:r>
              <a:rPr lang="it-IT" i="1" dirty="0" err="1"/>
              <a:t>ventures</a:t>
            </a:r>
            <a:r>
              <a:rPr lang="it-IT" dirty="0"/>
              <a:t>, iscritte in contabilità ad un valore maggiore del </a:t>
            </a:r>
            <a:r>
              <a:rPr lang="it-IT" dirty="0" smtClean="0"/>
              <a:t>loro </a:t>
            </a:r>
            <a:r>
              <a:rPr lang="it-IT" i="1" dirty="0" smtClean="0"/>
              <a:t>fair </a:t>
            </a:r>
            <a:r>
              <a:rPr lang="it-IT" i="1" dirty="0" err="1"/>
              <a:t>value</a:t>
            </a:r>
            <a:r>
              <a:rPr lang="it-IT" dirty="0"/>
              <a:t>, le motivazioni di tale comportamento e il </a:t>
            </a:r>
            <a:r>
              <a:rPr lang="it-IT" i="1" dirty="0"/>
              <a:t>fair </a:t>
            </a:r>
            <a:r>
              <a:rPr lang="it-IT" i="1" dirty="0" err="1" smtClean="0"/>
              <a:t>value</a:t>
            </a:r>
            <a:r>
              <a:rPr lang="it-IT" dirty="0" smtClean="0"/>
              <a:t>;</a:t>
            </a:r>
          </a:p>
          <a:p>
            <a:r>
              <a:rPr lang="it-IT" dirty="0" smtClean="0"/>
              <a:t>per </a:t>
            </a:r>
            <a:r>
              <a:rPr lang="it-IT" dirty="0"/>
              <a:t>ogni categoria di derivati finanziari, le caratteristiche, il </a:t>
            </a:r>
            <a:r>
              <a:rPr lang="it-IT" i="1" dirty="0"/>
              <a:t>fair </a:t>
            </a:r>
            <a:r>
              <a:rPr lang="it-IT" i="1" dirty="0" err="1"/>
              <a:t>value</a:t>
            </a:r>
            <a:r>
              <a:rPr lang="it-IT" i="1" dirty="0"/>
              <a:t> </a:t>
            </a:r>
            <a:r>
              <a:rPr lang="it-IT" dirty="0"/>
              <a:t>e le </a:t>
            </a:r>
            <a:r>
              <a:rPr lang="it-IT" dirty="0" smtClean="0"/>
              <a:t>ipotesi principali </a:t>
            </a:r>
            <a:r>
              <a:rPr lang="it-IT" dirty="0"/>
              <a:t>sui metodi di sua </a:t>
            </a:r>
            <a:r>
              <a:rPr lang="it-IT" dirty="0" smtClean="0"/>
              <a:t>determinazione</a:t>
            </a:r>
          </a:p>
          <a:p>
            <a:r>
              <a:rPr lang="it-IT" dirty="0" smtClean="0"/>
              <a:t>la </a:t>
            </a:r>
            <a:r>
              <a:rPr lang="it-IT" dirty="0"/>
              <a:t>descrizione de «</a:t>
            </a:r>
            <a:r>
              <a:rPr lang="it-IT" i="1" dirty="0"/>
              <a:t>la natura e l’effetto patrimoniale, </a:t>
            </a:r>
            <a:r>
              <a:rPr lang="it-IT" i="1" dirty="0" smtClean="0"/>
              <a:t>finanziario ed </a:t>
            </a:r>
            <a:r>
              <a:rPr lang="it-IT" i="1" dirty="0"/>
              <a:t>economico dei fatti di rilievo avvenuti dopo la chiusura dell’esercizio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6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r>
              <a:rPr lang="it-IT" dirty="0"/>
              <a:t>l’indicazione del nome e della sede legale «</a:t>
            </a:r>
            <a:r>
              <a:rPr lang="it-IT" i="1" dirty="0" smtClean="0"/>
              <a:t>dell’impresa che </a:t>
            </a:r>
            <a:r>
              <a:rPr lang="it-IT" i="1" dirty="0"/>
              <a:t>redige il bilancio consolidato dell’insieme più grande </a:t>
            </a:r>
            <a:r>
              <a:rPr lang="it-IT" i="1" dirty="0" smtClean="0"/>
              <a:t>(più piccolo) di </a:t>
            </a:r>
            <a:r>
              <a:rPr lang="it-IT" i="1" dirty="0"/>
              <a:t>imprese di cui </a:t>
            </a:r>
            <a:r>
              <a:rPr lang="it-IT" i="1" dirty="0" smtClean="0"/>
              <a:t>l’impresa fa </a:t>
            </a:r>
            <a:r>
              <a:rPr lang="it-IT" i="1" dirty="0"/>
              <a:t>parte in quanto controllata, nonché il luogo in cui è disponibile la copia </a:t>
            </a:r>
            <a:r>
              <a:rPr lang="it-IT" i="1" dirty="0" smtClean="0"/>
              <a:t>del bilancio </a:t>
            </a:r>
            <a:r>
              <a:rPr lang="it-IT" i="1" dirty="0"/>
              <a:t>consolidato</a:t>
            </a:r>
            <a:r>
              <a:rPr lang="it-IT" dirty="0" smtClean="0"/>
              <a:t>»;</a:t>
            </a:r>
          </a:p>
          <a:p>
            <a:r>
              <a:rPr lang="it-IT" dirty="0" smtClean="0"/>
              <a:t>«</a:t>
            </a:r>
            <a:r>
              <a:rPr lang="it-IT" i="1" dirty="0" smtClean="0"/>
              <a:t>la proposta di </a:t>
            </a:r>
            <a:r>
              <a:rPr lang="it-IT" i="1" dirty="0"/>
              <a:t>destinazione degli utili o di copertura delle </a:t>
            </a:r>
            <a:r>
              <a:rPr lang="it-IT" i="1" dirty="0" smtClean="0"/>
              <a:t>perdite</a:t>
            </a:r>
            <a:r>
              <a:rPr lang="it-IT" dirty="0" smtClean="0"/>
              <a:t>» consente </a:t>
            </a:r>
            <a:r>
              <a:rPr lang="it-IT" dirty="0"/>
              <a:t>di conoscere, </a:t>
            </a:r>
            <a:r>
              <a:rPr lang="it-IT" dirty="0" smtClean="0"/>
              <a:t>approvazione dell’assemblea </a:t>
            </a:r>
            <a:r>
              <a:rPr lang="it-IT" dirty="0"/>
              <a:t>permettendo, l’importo dei dividendi prossimi o di copertura </a:t>
            </a:r>
            <a:r>
              <a:rPr lang="it-IT" dirty="0" smtClean="0"/>
              <a:t>delle perdite </a:t>
            </a:r>
            <a:r>
              <a:rPr lang="it-IT" dirty="0"/>
              <a:t>senza dover acquisire il verbale assembleare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200" dirty="0" smtClean="0"/>
              <a:t>La </a:t>
            </a:r>
            <a:r>
              <a:rPr lang="it-IT" sz="3200" dirty="0"/>
              <a:t>Nota Integrativa infine deve svolgere anche la funzione specifica di favorire </a:t>
            </a:r>
            <a:r>
              <a:rPr lang="it-IT" sz="3200" i="1" dirty="0" smtClean="0">
                <a:solidFill>
                  <a:srgbClr val="FF0000"/>
                </a:solidFill>
              </a:rPr>
              <a:t>la comparabilità </a:t>
            </a:r>
            <a:r>
              <a:rPr lang="it-IT" sz="3200" dirty="0"/>
              <a:t>formale dei </a:t>
            </a:r>
            <a:r>
              <a:rPr lang="it-IT" sz="3200" dirty="0" smtClean="0"/>
              <a:t>bilanci.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2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Informazioni su operazioni con parti correlate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9546" y="1526201"/>
            <a:ext cx="10515600" cy="4597508"/>
          </a:xfrm>
        </p:spPr>
        <p:txBody>
          <a:bodyPr>
            <a:normAutofit fontScale="92500"/>
          </a:bodyPr>
          <a:lstStyle/>
          <a:p>
            <a:r>
              <a:rPr lang="it-IT" dirty="0"/>
              <a:t>Secondo l’OIC </a:t>
            </a:r>
            <a:r>
              <a:rPr lang="it-IT" dirty="0" smtClean="0"/>
              <a:t>12 </a:t>
            </a:r>
            <a:r>
              <a:rPr lang="it-IT" dirty="0"/>
              <a:t>si deve fare riferimento </a:t>
            </a:r>
            <a:r>
              <a:rPr lang="it-IT" dirty="0" smtClean="0"/>
              <a:t>a quanto </a:t>
            </a:r>
            <a:r>
              <a:rPr lang="it-IT" dirty="0"/>
              <a:t>contenuto nello </a:t>
            </a:r>
            <a:r>
              <a:rPr lang="it-IT" dirty="0">
                <a:solidFill>
                  <a:srgbClr val="FF0000"/>
                </a:solidFill>
              </a:rPr>
              <a:t>IAS 24</a:t>
            </a:r>
            <a:r>
              <a:rPr lang="it-IT" dirty="0"/>
              <a:t>, precisando </a:t>
            </a:r>
            <a:r>
              <a:rPr lang="it-IT" dirty="0" smtClean="0"/>
              <a:t>che:  </a:t>
            </a:r>
            <a:r>
              <a:rPr lang="it-IT" i="1" dirty="0"/>
              <a:t>meritano descrizione le operazioni </a:t>
            </a:r>
            <a:r>
              <a:rPr lang="it-IT" i="1" dirty="0" smtClean="0"/>
              <a:t>se</a:t>
            </a:r>
            <a:r>
              <a:rPr lang="it-IT" i="1" dirty="0"/>
              <a:t> </a:t>
            </a:r>
            <a:r>
              <a:rPr lang="it-IT" i="1" dirty="0" smtClean="0"/>
              <a:t>rilevanti </a:t>
            </a:r>
            <a:r>
              <a:rPr lang="it-IT" i="1" dirty="0"/>
              <a:t>e se non concluse a normali condizioni di mercato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correlate</a:t>
            </a:r>
            <a:r>
              <a:rPr lang="it-IT" dirty="0" smtClean="0"/>
              <a:t>: soggetti</a:t>
            </a:r>
            <a:r>
              <a:rPr lang="it-IT" dirty="0"/>
              <a:t> </a:t>
            </a:r>
            <a:r>
              <a:rPr lang="it-IT" dirty="0" smtClean="0"/>
              <a:t>che </a:t>
            </a:r>
            <a:r>
              <a:rPr lang="it-IT" dirty="0"/>
              <a:t>per la loro particolare vicinanza all’azienda si possono trovare in conflitto </a:t>
            </a:r>
            <a:r>
              <a:rPr lang="it-IT" dirty="0" smtClean="0"/>
              <a:t>di interessi</a:t>
            </a:r>
            <a:r>
              <a:rPr lang="it-IT" dirty="0"/>
              <a:t>. Il rischio è che con questi soggetti l’azienda possa compiere delle </a:t>
            </a:r>
            <a:r>
              <a:rPr lang="it-IT" i="1" dirty="0" smtClean="0"/>
              <a:t>operazioni a </a:t>
            </a:r>
            <a:r>
              <a:rPr lang="it-IT" i="1" dirty="0"/>
              <a:t>condizioni più sfavorevoli rispetto a quelle di </a:t>
            </a:r>
            <a:r>
              <a:rPr lang="it-IT" i="1" dirty="0" smtClean="0"/>
              <a:t>mercato.</a:t>
            </a:r>
          </a:p>
          <a:p>
            <a:endParaRPr lang="it-IT" i="1" dirty="0"/>
          </a:p>
          <a:p>
            <a:r>
              <a:rPr lang="it-IT" i="1" dirty="0"/>
              <a:t>E</a:t>
            </a:r>
            <a:r>
              <a:rPr lang="it-IT" i="1" dirty="0" smtClean="0"/>
              <a:t>s</a:t>
            </a:r>
            <a:r>
              <a:rPr lang="it-IT" i="1" dirty="0"/>
              <a:t>. se si acquista un </a:t>
            </a:r>
            <a:r>
              <a:rPr lang="it-IT" i="1" dirty="0" smtClean="0"/>
              <a:t>immobile dalla </a:t>
            </a:r>
            <a:r>
              <a:rPr lang="it-IT" i="1" dirty="0"/>
              <a:t>moglie dell’amministratore delegato sorgono naturali sospetti circa la </a:t>
            </a:r>
            <a:r>
              <a:rPr lang="it-IT" i="1" dirty="0" smtClean="0"/>
              <a:t>convenienza del </a:t>
            </a:r>
            <a:r>
              <a:rPr lang="it-IT" i="1" dirty="0"/>
              <a:t>prezzo </a:t>
            </a:r>
            <a:r>
              <a:rPr lang="it-IT" i="1" dirty="0" smtClean="0"/>
              <a:t>praticato.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9993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Bilancio abbreviato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Bilancio abbreviato (primo esercizio o non superamento per 2 esercizi consecutivi di due dei tre limiti (grande impresa)</a:t>
            </a:r>
          </a:p>
          <a:p>
            <a:pPr lvl="1"/>
            <a:r>
              <a:rPr lang="it-IT" dirty="0" smtClean="0"/>
              <a:t>Solo voci art. 2424 con lettere maiuscole e numeri romani</a:t>
            </a:r>
          </a:p>
          <a:p>
            <a:pPr lvl="1"/>
            <a:r>
              <a:rPr lang="it-IT" dirty="0" smtClean="0"/>
              <a:t>Prevede alcuni raggruppamenti di voci</a:t>
            </a:r>
          </a:p>
          <a:p>
            <a:pPr lvl="1"/>
            <a:r>
              <a:rPr lang="it-IT" dirty="0" smtClean="0"/>
              <a:t>Può essere omesso il rendiconto finanziario</a:t>
            </a:r>
          </a:p>
          <a:p>
            <a:pPr lvl="1"/>
            <a:r>
              <a:rPr lang="it-IT" dirty="0" smtClean="0"/>
              <a:t>Meno info su nota integrativa (es. op. con parti correlate. Solo quelle con azionisti e </a:t>
            </a:r>
            <a:r>
              <a:rPr lang="it-IT" dirty="0" err="1" smtClean="0"/>
              <a:t>ammiinistratori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Titoli iscritti al costo nominale e non al costo armonizzato</a:t>
            </a:r>
          </a:p>
          <a:p>
            <a:pPr lvl="1"/>
            <a:r>
              <a:rPr lang="it-IT" dirty="0" smtClean="0"/>
              <a:t>No relazione di gestione se in Nota integrativa ci sono le </a:t>
            </a:r>
            <a:r>
              <a:rPr lang="it-IT" dirty="0" smtClean="0"/>
              <a:t>info </a:t>
            </a:r>
            <a:r>
              <a:rPr lang="it-IT" dirty="0" smtClean="0"/>
              <a:t>dai </a:t>
            </a:r>
            <a:r>
              <a:rPr lang="it-IT" dirty="0" err="1" smtClean="0"/>
              <a:t>nn</a:t>
            </a:r>
            <a:r>
              <a:rPr lang="it-IT" dirty="0" smtClean="0"/>
              <a:t>. 3 e 4 art. 2428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27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96287"/>
            <a:ext cx="10515600" cy="5180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PREMESSA: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Art</a:t>
            </a:r>
            <a:r>
              <a:rPr lang="it-IT" sz="3200" dirty="0">
                <a:solidFill>
                  <a:srgbClr val="FF0000"/>
                </a:solidFill>
              </a:rPr>
              <a:t>. 2423 </a:t>
            </a:r>
            <a:r>
              <a:rPr lang="it-IT" sz="3200" i="1" dirty="0">
                <a:solidFill>
                  <a:srgbClr val="FF0000"/>
                </a:solidFill>
              </a:rPr>
              <a:t>ter</a:t>
            </a:r>
            <a:r>
              <a:rPr lang="it-IT" sz="3200" dirty="0">
                <a:solidFill>
                  <a:srgbClr val="FF0000"/>
                </a:solidFill>
              </a:rPr>
              <a:t>, 1° </a:t>
            </a:r>
            <a:r>
              <a:rPr lang="it-IT" sz="3200" dirty="0" smtClean="0">
                <a:solidFill>
                  <a:srgbClr val="FF0000"/>
                </a:solidFill>
              </a:rPr>
              <a:t>comma</a:t>
            </a:r>
          </a:p>
          <a:p>
            <a:pPr marL="0" indent="0">
              <a:buNone/>
            </a:pPr>
            <a:r>
              <a:rPr lang="it-IT" dirty="0" smtClean="0"/>
              <a:t> «</a:t>
            </a:r>
            <a:r>
              <a:rPr lang="it-IT" dirty="0"/>
              <a:t>salvo le disposizioni di leggi speciali </a:t>
            </a:r>
            <a:r>
              <a:rPr lang="it-IT" dirty="0" smtClean="0"/>
              <a:t>per le </a:t>
            </a:r>
            <a:r>
              <a:rPr lang="it-IT" dirty="0"/>
              <a:t>società che esercitano particolari attività [come ad esempio per le aziende </a:t>
            </a:r>
            <a:r>
              <a:rPr lang="it-IT" dirty="0" smtClean="0"/>
              <a:t>bancarie ed </a:t>
            </a:r>
            <a:r>
              <a:rPr lang="it-IT" dirty="0"/>
              <a:t>assicurative] nello Stato Patrimoniale e nel Conto Economico devono essere </a:t>
            </a:r>
            <a:r>
              <a:rPr lang="it-IT" dirty="0" smtClean="0"/>
              <a:t>iscritte separatamente </a:t>
            </a:r>
            <a:r>
              <a:rPr lang="it-IT" dirty="0"/>
              <a:t>e nell’ordine indicato, le voci previste negli artt. 2424 e 2425</a:t>
            </a:r>
            <a:r>
              <a:rPr lang="it-IT" dirty="0" smtClean="0"/>
              <a:t>».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Le </a:t>
            </a:r>
            <a:r>
              <a:rPr lang="it-IT" dirty="0"/>
              <a:t>strutture degli schemi dei prospetti contabili </a:t>
            </a:r>
            <a:r>
              <a:rPr lang="it-IT" dirty="0" smtClean="0"/>
              <a:t>componenti il </a:t>
            </a:r>
            <a:r>
              <a:rPr lang="it-IT" dirty="0"/>
              <a:t>bilancio sono obbligatorie, rigide, non modificabili da parte degli </a:t>
            </a:r>
            <a:r>
              <a:rPr lang="it-IT" dirty="0" smtClean="0"/>
              <a:t>amministratori, in virtù del postulato della </a:t>
            </a:r>
            <a:r>
              <a:rPr lang="it-IT" i="1" dirty="0" smtClean="0"/>
              <a:t>comparabilità</a:t>
            </a:r>
            <a:r>
              <a:rPr lang="it-IT" dirty="0" smtClean="0"/>
              <a:t> dei bilanci.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35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23"/>
          <p:cNvSpPr>
            <a:spLocks noGrp="1"/>
          </p:cNvSpPr>
          <p:nvPr>
            <p:ph type="title"/>
          </p:nvPr>
        </p:nvSpPr>
        <p:spPr>
          <a:xfrm>
            <a:off x="719403" y="274638"/>
            <a:ext cx="10862997" cy="634082"/>
          </a:xfrm>
        </p:spPr>
        <p:txBody>
          <a:bodyPr/>
          <a:lstStyle/>
          <a:p>
            <a:r>
              <a:rPr lang="it-IT" sz="3600" dirty="0" smtClean="0"/>
              <a:t>I bilanci dall’esercizio 2016</a:t>
            </a:r>
            <a:endParaRPr lang="it-IT" sz="3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29E2B-FEAB-4BC5-89A6-99643100183F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  <p:sp>
        <p:nvSpPr>
          <p:cNvPr id="23" name="Sottotitolo 22"/>
          <p:cNvSpPr>
            <a:spLocks noGrp="1"/>
          </p:cNvSpPr>
          <p:nvPr>
            <p:ph type="subTitle" idx="4294967295"/>
          </p:nvPr>
        </p:nvSpPr>
        <p:spPr>
          <a:xfrm>
            <a:off x="1" y="5661026"/>
            <a:ext cx="11233151" cy="963613"/>
          </a:xfrm>
        </p:spPr>
        <p:txBody>
          <a:bodyPr/>
          <a:lstStyle/>
          <a:p>
            <a:pPr marL="0" indent="0" algn="ctr">
              <a:buNone/>
            </a:pPr>
            <a:r>
              <a:rPr lang="it-IT" sz="1800" dirty="0" smtClean="0">
                <a:solidFill>
                  <a:schemeClr val="tx1"/>
                </a:solidFill>
              </a:rPr>
              <a:t>(*) Obbligo di redigere la relazione sulla gestione; (**) applicano il </a:t>
            </a:r>
            <a:r>
              <a:rPr lang="it-IT" sz="1800" i="1" dirty="0" smtClean="0">
                <a:solidFill>
                  <a:schemeClr val="tx1"/>
                </a:solidFill>
              </a:rPr>
              <a:t>fair </a:t>
            </a:r>
            <a:r>
              <a:rPr lang="it-IT" sz="1800" i="1" dirty="0" err="1" smtClean="0">
                <a:solidFill>
                  <a:schemeClr val="tx1"/>
                </a:solidFill>
              </a:rPr>
              <a:t>value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per la valutazione degli strumenti finanziari;  esonero condizionato alla relazione sulla gestione; (***) non applicano il </a:t>
            </a:r>
            <a:r>
              <a:rPr lang="it-IT" sz="1800" i="1" dirty="0" smtClean="0">
                <a:solidFill>
                  <a:schemeClr val="tx1"/>
                </a:solidFill>
              </a:rPr>
              <a:t>fair </a:t>
            </a:r>
            <a:r>
              <a:rPr lang="it-IT" sz="1800" i="1" dirty="0" err="1" smtClean="0">
                <a:solidFill>
                  <a:schemeClr val="tx1"/>
                </a:solidFill>
              </a:rPr>
              <a:t>value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per la valutazione degli strumenti finanziari.</a:t>
            </a:r>
            <a:endParaRPr 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239350" y="1052736"/>
          <a:ext cx="8608052" cy="4464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5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1"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r>
                        <a:rPr lang="it-IT" baseline="0" dirty="0" smtClean="0"/>
                        <a:t> società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Attivo stato patrimoniale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Ricavi netti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Media dipendenti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it-IT" dirty="0" smtClean="0"/>
                        <a:t>GRANDE(*)</a:t>
                      </a:r>
                    </a:p>
                    <a:p>
                      <a:r>
                        <a:rPr lang="it-IT" dirty="0" smtClean="0"/>
                        <a:t>Art.</a:t>
                      </a:r>
                      <a:r>
                        <a:rPr lang="it-IT" baseline="0" dirty="0" smtClean="0"/>
                        <a:t> 2423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Oltre 4.400.000€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Oltre 8.800.000€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1">
                <a:tc>
                  <a:txBody>
                    <a:bodyPr/>
                    <a:lstStyle/>
                    <a:p>
                      <a:r>
                        <a:rPr lang="it-IT" dirty="0" smtClean="0"/>
                        <a:t>PICCOLA(**)</a:t>
                      </a:r>
                    </a:p>
                    <a:p>
                      <a:r>
                        <a:rPr lang="it-IT" dirty="0" smtClean="0"/>
                        <a:t>Art. 2435bis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4.400.000€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8.800.000€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50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it-IT" dirty="0" smtClean="0"/>
                        <a:t>MICRO</a:t>
                      </a:r>
                      <a:r>
                        <a:rPr lang="it-IT" baseline="0" dirty="0" smtClean="0"/>
                        <a:t> (***)</a:t>
                      </a:r>
                    </a:p>
                    <a:p>
                      <a:r>
                        <a:rPr lang="it-IT" baseline="0" dirty="0" smtClean="0"/>
                        <a:t>Art. 2435ter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175.000€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350.000€</a:t>
                      </a:r>
                      <a:endParaRPr lang="it-IT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Fino a 5</a:t>
                      </a:r>
                      <a:endParaRPr lang="it-IT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/>
          </p:nvPr>
        </p:nvGraphicFramePr>
        <p:xfrm>
          <a:off x="8880309" y="2132856"/>
          <a:ext cx="31683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it-IT" dirty="0" smtClean="0"/>
                        <a:t>Nota integrativa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Rendiconto finanziario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/>
          </p:nvPr>
        </p:nvGraphicFramePr>
        <p:xfrm>
          <a:off x="8880309" y="3645024"/>
          <a:ext cx="31683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dirty="0" smtClean="0"/>
                        <a:t>Nota integrativa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/>
          </p:nvPr>
        </p:nvGraphicFramePr>
        <p:xfrm>
          <a:off x="8880309" y="4653136"/>
          <a:ext cx="3168352" cy="85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236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Stato patrimoniale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52">
                <a:tc>
                  <a:txBody>
                    <a:bodyPr/>
                    <a:lstStyle/>
                    <a:p>
                      <a:r>
                        <a:rPr lang="it-IT" dirty="0" smtClean="0"/>
                        <a:t>Conto economico</a:t>
                      </a:r>
                      <a:endParaRPr lang="it-IT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/>
          </p:nvPr>
        </p:nvGraphicFramePr>
        <p:xfrm>
          <a:off x="8880309" y="1052736"/>
          <a:ext cx="3168352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Composizione bilancio</a:t>
                      </a:r>
                      <a:endParaRPr lang="it-IT" b="1" dirty="0"/>
                    </a:p>
                  </a:txBody>
                  <a:tcPr marL="121920" marR="12192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Bilancio micro imprese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Bilancio abbreviato (primo esercizio o non superamento per 2 esercizi consecutivi di due dei tre limiti (media impresa)</a:t>
            </a:r>
          </a:p>
          <a:p>
            <a:pPr lvl="1"/>
            <a:r>
              <a:rPr lang="it-IT" dirty="0" smtClean="0"/>
              <a:t>Ulteriori snellimenti</a:t>
            </a:r>
          </a:p>
          <a:p>
            <a:pPr lvl="1"/>
            <a:r>
              <a:rPr lang="it-IT" dirty="0" smtClean="0"/>
              <a:t>No relazione di gestione</a:t>
            </a:r>
          </a:p>
          <a:p>
            <a:pPr lvl="1"/>
            <a:r>
              <a:rPr lang="it-IT" dirty="0" smtClean="0"/>
              <a:t>No rilevazione strumenti finanziari derivati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Semplificazioni non si tratta se queste microimprese </a:t>
            </a:r>
            <a:r>
              <a:rPr lang="it-IT" smtClean="0"/>
              <a:t>sono holding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59383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L’art. 2428 c.c. pone l’obbligo per gli amministratori di redigere la Relazione </a:t>
            </a:r>
            <a:r>
              <a:rPr lang="it-IT" dirty="0" smtClean="0"/>
              <a:t>sulla Gestione</a:t>
            </a:r>
            <a:r>
              <a:rPr lang="it-IT" dirty="0"/>
              <a:t>, da allegare al bilancio di esercizio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Art. 2428, comma 2 : </a:t>
            </a:r>
            <a:r>
              <a:rPr lang="it-IT" dirty="0"/>
              <a:t>l’informativa </a:t>
            </a:r>
            <a:r>
              <a:rPr lang="it-IT" dirty="0" smtClean="0"/>
              <a:t>contenuta nella </a:t>
            </a:r>
            <a:r>
              <a:rPr lang="it-IT" dirty="0"/>
              <a:t>Relazione debba essere </a:t>
            </a:r>
            <a:r>
              <a:rPr lang="it-IT" i="1" dirty="0">
                <a:solidFill>
                  <a:srgbClr val="FF0000"/>
                </a:solidFill>
              </a:rPr>
              <a:t>«coerente con l’entità e la complessità degli affari </a:t>
            </a:r>
            <a:r>
              <a:rPr lang="it-IT" i="1" dirty="0" smtClean="0">
                <a:solidFill>
                  <a:srgbClr val="FF0000"/>
                </a:solidFill>
              </a:rPr>
              <a:t>della società» </a:t>
            </a:r>
            <a:r>
              <a:rPr lang="it-IT" dirty="0" smtClean="0"/>
              <a:t>(le </a:t>
            </a:r>
            <a:r>
              <a:rPr lang="it-IT" dirty="0"/>
              <a:t>società di maggiori dimensioni sono tenute </a:t>
            </a:r>
            <a:r>
              <a:rPr lang="it-IT" dirty="0" smtClean="0"/>
              <a:t>a </a:t>
            </a:r>
            <a:r>
              <a:rPr lang="it-IT" dirty="0"/>
              <a:t>fornire maggiori informazioni in merito all’attività aziendale, rispetto a quanto </a:t>
            </a:r>
            <a:r>
              <a:rPr lang="it-IT" dirty="0" smtClean="0"/>
              <a:t>dovuto alle </a:t>
            </a:r>
            <a:r>
              <a:rPr lang="it-IT" dirty="0"/>
              <a:t>società di minori </a:t>
            </a:r>
            <a:r>
              <a:rPr lang="it-IT" dirty="0" smtClean="0"/>
              <a:t>dimensioni)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38200" y="228647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RELAZIONE SULLA GESTIONE (art. 2428)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relazione sulla gestione</a:t>
            </a:r>
            <a:endParaRPr lang="it-IT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75461" y="1574684"/>
            <a:ext cx="5540991" cy="272436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32712" y="4299045"/>
            <a:ext cx="7126575" cy="1754326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Struttura aziendale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 Sede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 Missione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 Organi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  Strutture operative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dirty="0">
                <a:solidFill>
                  <a:schemeClr val="tx1"/>
                </a:solidFill>
              </a:rPr>
              <a:t> Situazione </a:t>
            </a:r>
            <a:r>
              <a:rPr lang="it-IT" dirty="0" smtClean="0">
                <a:solidFill>
                  <a:schemeClr val="tx1"/>
                </a:solidFill>
              </a:rPr>
              <a:t>economico-finanziaria e patrimoniale </a:t>
            </a:r>
            <a:r>
              <a:rPr lang="it-IT" dirty="0">
                <a:solidFill>
                  <a:schemeClr val="tx1"/>
                </a:solidFill>
              </a:rPr>
              <a:t>dell’azienda</a:t>
            </a:r>
          </a:p>
        </p:txBody>
      </p:sp>
    </p:spTree>
    <p:extLst>
      <p:ext uri="{BB962C8B-B14F-4D97-AF65-F5344CB8AC3E}">
        <p14:creationId xmlns:p14="http://schemas.microsoft.com/office/powerpoint/2010/main" val="30802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950424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principale                  </a:t>
            </a:r>
            <a:r>
              <a:rPr lang="it-IT" dirty="0"/>
              <a:t>illustrare la strategia aziendale, che permetta di dare una chiave interpretativa al sistema dei valori contenuto nel bilancio, che rimane un prospetto prevalentemente contabile.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amministratori devono descrivere in </a:t>
            </a:r>
            <a:r>
              <a:rPr lang="it-IT" dirty="0" smtClean="0"/>
              <a:t>modo fedele</a:t>
            </a:r>
            <a:r>
              <a:rPr lang="it-IT" dirty="0"/>
              <a:t>, equilibrato ed esauriente </a:t>
            </a:r>
            <a:r>
              <a:rPr lang="it-IT" i="1" dirty="0">
                <a:solidFill>
                  <a:srgbClr val="FF0000"/>
                </a:solidFill>
              </a:rPr>
              <a:t>l’andamento della gestione trascorsa, la </a:t>
            </a:r>
            <a:r>
              <a:rPr lang="it-IT" i="1" dirty="0" smtClean="0">
                <a:solidFill>
                  <a:srgbClr val="FF0000"/>
                </a:solidFill>
              </a:rPr>
              <a:t>situazione della </a:t>
            </a:r>
            <a:r>
              <a:rPr lang="it-IT" i="1" dirty="0">
                <a:solidFill>
                  <a:srgbClr val="FF0000"/>
                </a:solidFill>
              </a:rPr>
              <a:t>società, l’evoluzione prevedibile della gestione e i rischi e le incertezze </a:t>
            </a:r>
            <a:r>
              <a:rPr lang="it-IT" i="1" dirty="0" smtClean="0">
                <a:solidFill>
                  <a:srgbClr val="FF0000"/>
                </a:solidFill>
              </a:rPr>
              <a:t>gravanti su </a:t>
            </a:r>
            <a:r>
              <a:rPr lang="it-IT" i="1" dirty="0">
                <a:solidFill>
                  <a:srgbClr val="FF0000"/>
                </a:solidFill>
              </a:rPr>
              <a:t>di </a:t>
            </a:r>
            <a:r>
              <a:rPr lang="it-IT" i="1" dirty="0" smtClean="0">
                <a:solidFill>
                  <a:srgbClr val="FF0000"/>
                </a:solidFill>
              </a:rPr>
              <a:t>essa</a:t>
            </a:r>
            <a:r>
              <a:rPr lang="it-IT" dirty="0" smtClean="0"/>
              <a:t>, </a:t>
            </a:r>
            <a:r>
              <a:rPr lang="it-IT" dirty="0"/>
              <a:t>anche alla luce dell’evoluzione del </a:t>
            </a:r>
            <a:r>
              <a:rPr lang="it-IT" dirty="0" smtClean="0"/>
              <a:t>contesto economico </a:t>
            </a:r>
            <a:r>
              <a:rPr lang="it-IT" dirty="0"/>
              <a:t>generale e settoriale e del sistema competitivo di riferimento</a:t>
            </a:r>
            <a:r>
              <a:rPr lang="it-IT" dirty="0" smtClean="0"/>
              <a:t>.</a:t>
            </a:r>
          </a:p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  e incertezze            obbligo informativo </a:t>
            </a:r>
            <a:r>
              <a:rPr lang="it-IT" dirty="0" smtClean="0"/>
              <a:t>(art.1 D.lgs. N. 32/2007)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107976" y="5254389"/>
            <a:ext cx="532262" cy="16377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4544704" y="614150"/>
            <a:ext cx="1296538" cy="2047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7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2791" y="419904"/>
            <a:ext cx="10515600" cy="6322089"/>
          </a:xfrm>
        </p:spPr>
        <p:txBody>
          <a:bodyPr>
            <a:normAutofit/>
          </a:bodyPr>
          <a:lstStyle/>
          <a:p>
            <a:r>
              <a:rPr lang="it-IT" sz="3200" dirty="0"/>
              <a:t>A</a:t>
            </a:r>
            <a:r>
              <a:rPr lang="it-IT" sz="3200" dirty="0" smtClean="0"/>
              <a:t>rt</a:t>
            </a:r>
            <a:r>
              <a:rPr lang="it-IT" sz="3200" dirty="0"/>
              <a:t>. 2428, 1° </a:t>
            </a:r>
            <a:r>
              <a:rPr lang="it-IT" sz="3200" dirty="0" smtClean="0"/>
              <a:t>comma : Il commento deve riguardare l’azione </a:t>
            </a:r>
            <a:r>
              <a:rPr lang="it-IT" sz="3200" dirty="0"/>
              <a:t>gestionale «</a:t>
            </a:r>
            <a:r>
              <a:rPr lang="it-IT" sz="3200" i="1" dirty="0">
                <a:solidFill>
                  <a:srgbClr val="FF0000"/>
                </a:solidFill>
              </a:rPr>
              <a:t>nel suo complesso e nei vari settori in cui essa ha </a:t>
            </a:r>
            <a:r>
              <a:rPr lang="it-IT" sz="3200" i="1" dirty="0" smtClean="0">
                <a:solidFill>
                  <a:srgbClr val="FF0000"/>
                </a:solidFill>
              </a:rPr>
              <a:t>operato, anche </a:t>
            </a:r>
            <a:r>
              <a:rPr lang="it-IT" sz="3200" i="1" dirty="0">
                <a:solidFill>
                  <a:srgbClr val="FF0000"/>
                </a:solidFill>
              </a:rPr>
              <a:t>attraverso le imprese controllate</a:t>
            </a:r>
            <a:r>
              <a:rPr lang="it-IT" sz="3200" dirty="0" smtClean="0"/>
              <a:t>».</a:t>
            </a:r>
          </a:p>
          <a:p>
            <a:endParaRPr lang="it-IT" sz="3200" dirty="0"/>
          </a:p>
          <a:p>
            <a:endParaRPr lang="it-IT" sz="3200" dirty="0" smtClean="0"/>
          </a:p>
          <a:p>
            <a:endParaRPr lang="it-IT" sz="3200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sz="3200" dirty="0"/>
              <a:t>D</a:t>
            </a:r>
            <a:r>
              <a:rPr lang="it-IT" sz="3200" dirty="0" smtClean="0"/>
              <a:t>evono </a:t>
            </a:r>
            <a:r>
              <a:rPr lang="it-IT" sz="3200" dirty="0"/>
              <a:t>essere fornite «</a:t>
            </a:r>
            <a:r>
              <a:rPr lang="it-IT" sz="3200" i="1" dirty="0">
                <a:solidFill>
                  <a:srgbClr val="FF0000"/>
                </a:solidFill>
              </a:rPr>
              <a:t>le informazioni attinenti all’ambiente e al personale</a:t>
            </a:r>
            <a:r>
              <a:rPr lang="it-IT" sz="3200" i="1" dirty="0"/>
              <a:t>»</a:t>
            </a:r>
            <a:r>
              <a:rPr lang="it-IT" sz="3200" dirty="0"/>
              <a:t>, </a:t>
            </a:r>
            <a:r>
              <a:rPr lang="it-IT" sz="3200" dirty="0" smtClean="0"/>
              <a:t>a dimostrazione </a:t>
            </a:r>
            <a:r>
              <a:rPr lang="it-IT" sz="3200" dirty="0"/>
              <a:t>dell’importanza crescente attribuita dall’Unione Europea alla </a:t>
            </a:r>
            <a:r>
              <a:rPr lang="it-IT" sz="3200" i="1" dirty="0" smtClean="0"/>
              <a:t>responsabilità sociale </a:t>
            </a:r>
            <a:r>
              <a:rPr lang="it-IT" sz="3200" i="1" dirty="0"/>
              <a:t>di impresa</a:t>
            </a:r>
            <a:r>
              <a:rPr lang="it-IT" sz="3200" dirty="0"/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4702374" y="1884434"/>
            <a:ext cx="2896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0">
                  <a:solidFill>
                    <a:schemeClr val="bg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«settore»</a:t>
            </a:r>
            <a:endParaRPr lang="it-IT" sz="5400" b="0" cap="none" spc="0" dirty="0">
              <a:ln w="0">
                <a:solidFill>
                  <a:schemeClr val="bg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5090615" y="2819306"/>
            <a:ext cx="335091" cy="7616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2134580" y="3648609"/>
            <a:ext cx="479036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Ripartizione geografica</a:t>
            </a:r>
          </a:p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della gestione operativa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6701051" y="2807764"/>
            <a:ext cx="447789" cy="7731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6527125" y="3680400"/>
            <a:ext cx="22894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Linea di business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55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32263"/>
            <a:ext cx="10515600" cy="5644700"/>
          </a:xfrm>
        </p:spPr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rt</a:t>
            </a:r>
            <a:r>
              <a:rPr lang="it-IT" dirty="0"/>
              <a:t>. </a:t>
            </a:r>
            <a:r>
              <a:rPr lang="it-IT" dirty="0" smtClean="0"/>
              <a:t>2428, 1</a:t>
            </a:r>
            <a:r>
              <a:rPr lang="it-IT" dirty="0"/>
              <a:t>° comma, infatti afferma che la relazione deve fare «</a:t>
            </a:r>
            <a:r>
              <a:rPr lang="it-IT" i="1" dirty="0">
                <a:solidFill>
                  <a:srgbClr val="FF0000"/>
                </a:solidFill>
              </a:rPr>
              <a:t>particolare riguardo ai </a:t>
            </a:r>
            <a:r>
              <a:rPr lang="it-IT" i="1" dirty="0" smtClean="0">
                <a:solidFill>
                  <a:srgbClr val="FF0000"/>
                </a:solidFill>
              </a:rPr>
              <a:t>costi</a:t>
            </a:r>
            <a:r>
              <a:rPr lang="it-IT" i="1" dirty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</a:rPr>
              <a:t>ai ricavi </a:t>
            </a:r>
            <a:r>
              <a:rPr lang="it-IT" i="1" dirty="0">
                <a:solidFill>
                  <a:srgbClr val="FF0000"/>
                </a:solidFill>
              </a:rPr>
              <a:t>e agli investimenti</a:t>
            </a:r>
            <a:r>
              <a:rPr lang="it-IT" dirty="0" smtClean="0"/>
              <a:t>»</a:t>
            </a:r>
          </a:p>
          <a:p>
            <a:r>
              <a:rPr lang="it-IT" dirty="0" smtClean="0"/>
              <a:t>In particolare, il documento deve contenere: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98836" y="2544255"/>
            <a:ext cx="38007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Indicatori Finanziari</a:t>
            </a:r>
            <a:endParaRPr lang="it-IT" sz="32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91134" y="2544255"/>
            <a:ext cx="4350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Indicatori </a:t>
            </a:r>
            <a:r>
              <a:rPr lang="it-IT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it-IT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Finanziari</a:t>
            </a:r>
            <a:endParaRPr lang="it-IT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72779" y="3067475"/>
            <a:ext cx="405284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800" i="1" cap="none" spc="0" dirty="0" smtClean="0">
                <a:ln w="0"/>
                <a:solidFill>
                  <a:schemeClr val="tx1"/>
                </a:solidFill>
              </a:rPr>
              <a:t>indici di bilancio </a:t>
            </a:r>
          </a:p>
          <a:p>
            <a:pPr algn="ctr"/>
            <a:r>
              <a:rPr lang="it-IT" sz="2800" i="1" cap="none" spc="0" dirty="0" smtClean="0">
                <a:ln w="0"/>
                <a:solidFill>
                  <a:schemeClr val="tx1"/>
                </a:solidFill>
              </a:rPr>
              <a:t>con chiarimenti aggiuntivi</a:t>
            </a:r>
            <a:r>
              <a:rPr lang="it-IT" sz="2800" cap="none" spc="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2800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616897" y="3067475"/>
            <a:ext cx="557510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0" i="1" cap="none" spc="0" dirty="0" smtClean="0">
                <a:ln w="0"/>
                <a:solidFill>
                  <a:schemeClr val="tx1"/>
                </a:solidFill>
              </a:rPr>
              <a:t>Posizionamento del mercato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i="1" dirty="0" err="1" smtClean="0">
                <a:ln w="0"/>
              </a:rPr>
              <a:t>Customer</a:t>
            </a:r>
            <a:r>
              <a:rPr lang="it-IT" sz="2800" i="1" dirty="0" smtClean="0">
                <a:ln w="0"/>
              </a:rPr>
              <a:t> </a:t>
            </a:r>
            <a:r>
              <a:rPr lang="it-IT" sz="2800" i="1" dirty="0" err="1" smtClean="0">
                <a:ln w="0"/>
              </a:rPr>
              <a:t>satisfaction</a:t>
            </a:r>
            <a:endParaRPr lang="it-IT" sz="2800" i="1" dirty="0" smtClean="0">
              <a:ln w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0" i="1" cap="none" spc="0" dirty="0" smtClean="0">
                <a:ln w="0"/>
                <a:solidFill>
                  <a:schemeClr val="tx1"/>
                </a:solidFill>
              </a:rPr>
              <a:t>Efficienza dei fattori produttivi e dei processi produttivi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i="1" dirty="0" smtClean="0">
                <a:ln w="0"/>
              </a:rPr>
              <a:t>innovazione</a:t>
            </a:r>
            <a:endParaRPr lang="it-IT" sz="2800" b="0" i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20" y="359411"/>
            <a:ext cx="4573162" cy="48403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824025" y="359411"/>
            <a:ext cx="6147581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Indicatori di </a:t>
            </a:r>
            <a:r>
              <a:rPr lang="it-IT" sz="28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responsabilità sociale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Risorse destinate (valore assoluto e % sul fatturato) a finanziare iniziative sociali (Fondazioni,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Valore Investimenti diretti con tale finalità (Progetti all’estero in Paesi in via di sviluppo o domestici, quali: asili dipendenti, mense “aperte”, formazione allargata, 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Elenco iniziative avviate ripartite per tipologie di destinatari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Certificazione Etica (ad es. SA 8000)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Produzione del Bilancio di Sostenibilità (sociale)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Presenza di Codici Etici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7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Altre informazioni: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 </a:t>
            </a:r>
            <a:r>
              <a:rPr lang="it-IT" dirty="0"/>
              <a:t>attività di </a:t>
            </a:r>
            <a:r>
              <a:rPr lang="it-IT" i="1" dirty="0"/>
              <a:t>ricerca e sviluppo</a:t>
            </a:r>
            <a:r>
              <a:rPr lang="it-IT" dirty="0"/>
              <a:t>;</a:t>
            </a:r>
          </a:p>
          <a:p>
            <a:r>
              <a:rPr lang="it-IT" dirty="0" smtClean="0"/>
              <a:t>i </a:t>
            </a:r>
            <a:r>
              <a:rPr lang="it-IT" i="1" dirty="0"/>
              <a:t>rapporti con imprese </a:t>
            </a:r>
            <a:r>
              <a:rPr lang="it-IT" dirty="0"/>
              <a:t>controllate, collegate, controllanti e imprese sottoposte </a:t>
            </a:r>
            <a:r>
              <a:rPr lang="it-IT" dirty="0" smtClean="0"/>
              <a:t>al controllo </a:t>
            </a:r>
            <a:r>
              <a:rPr lang="it-IT" dirty="0"/>
              <a:t>di queste ultime;</a:t>
            </a:r>
          </a:p>
          <a:p>
            <a:r>
              <a:rPr lang="it-IT" dirty="0" smtClean="0"/>
              <a:t>il </a:t>
            </a:r>
            <a:r>
              <a:rPr lang="it-IT" dirty="0"/>
              <a:t>numero e il valore nominale delle azioni proprie e delle azioni di società </a:t>
            </a:r>
            <a:r>
              <a:rPr lang="it-IT" dirty="0" smtClean="0"/>
              <a:t>controllanti possedute </a:t>
            </a:r>
            <a:r>
              <a:rPr lang="it-IT" dirty="0"/>
              <a:t>alla chiusura dell’esercizio, con indicazione della frazione di </a:t>
            </a:r>
            <a:r>
              <a:rPr lang="it-IT" dirty="0" smtClean="0"/>
              <a:t>capitale corrispondente</a:t>
            </a:r>
            <a:r>
              <a:rPr lang="it-IT" dirty="0"/>
              <a:t>;</a:t>
            </a:r>
          </a:p>
          <a:p>
            <a:r>
              <a:rPr lang="it-IT" dirty="0" smtClean="0"/>
              <a:t>il </a:t>
            </a:r>
            <a:r>
              <a:rPr lang="it-IT" dirty="0"/>
              <a:t>numero e il valore nominale delle azioni proprie e delle azioni di società </a:t>
            </a:r>
            <a:r>
              <a:rPr lang="it-IT" dirty="0" smtClean="0"/>
              <a:t>controllanti </a:t>
            </a:r>
            <a:r>
              <a:rPr lang="it-IT" dirty="0"/>
              <a:t>acquistate e/o alienate durante l’esercizio, con indicazione della frazione </a:t>
            </a:r>
            <a:r>
              <a:rPr lang="it-IT" dirty="0" smtClean="0"/>
              <a:t>di capitale </a:t>
            </a:r>
            <a:r>
              <a:rPr lang="it-IT" dirty="0"/>
              <a:t>corrispondente e dei motivi delle compravendite;</a:t>
            </a:r>
          </a:p>
          <a:p>
            <a:r>
              <a:rPr lang="it-IT" dirty="0" smtClean="0"/>
              <a:t>l’elenco </a:t>
            </a:r>
            <a:r>
              <a:rPr lang="it-IT" dirty="0"/>
              <a:t>delle </a:t>
            </a:r>
            <a:r>
              <a:rPr lang="it-IT" i="1" dirty="0"/>
              <a:t>sedi secondarie</a:t>
            </a:r>
            <a:r>
              <a:rPr lang="it-IT" dirty="0"/>
              <a:t> della società.</a:t>
            </a:r>
          </a:p>
        </p:txBody>
      </p:sp>
      <p:sp>
        <p:nvSpPr>
          <p:cNvPr id="4" name="Freccia a sinistra 3"/>
          <p:cNvSpPr/>
          <p:nvPr/>
        </p:nvSpPr>
        <p:spPr>
          <a:xfrm>
            <a:off x="492369" y="2025748"/>
            <a:ext cx="345831" cy="1578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sinistra 4"/>
          <p:cNvSpPr/>
          <p:nvPr/>
        </p:nvSpPr>
        <p:spPr>
          <a:xfrm>
            <a:off x="492369" y="2417077"/>
            <a:ext cx="345831" cy="2011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 rot="16200000">
            <a:off x="-803998" y="2086240"/>
            <a:ext cx="23453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STRATEGIA AZIENDALE</a:t>
            </a:r>
            <a:endParaRPr lang="it-IT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89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81033" y="380882"/>
            <a:ext cx="8229600" cy="41751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 relazione sulla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gestione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774209" y="914400"/>
            <a:ext cx="8229600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latin typeface="+mn-lt"/>
              </a:rPr>
              <a:t>IL SUO CONTENUTO ASSUME </a:t>
            </a:r>
            <a:r>
              <a:rPr lang="it-IT" sz="20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CONNOTATI CONSUNTIVI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7200" y="914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213591" y="2071164"/>
            <a:ext cx="335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SITUAZIONE DELLA SOCIETA’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E ANDAMENTO DELLA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GESTIONE NEL SUO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COMPLESSO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(ART.2428 I comma </a:t>
            </a:r>
            <a:r>
              <a:rPr 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c.c</a:t>
            </a: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623138" y="2019823"/>
            <a:ext cx="358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FATTI </a:t>
            </a:r>
            <a:r>
              <a:rPr lang="it-IT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DI</a:t>
            </a: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RILIEVO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AVVENUTI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DOPO LA CHIUSURA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DELL’ESERCIZIO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(ART. 2426 N. 5 c.c.)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137581" y="4584700"/>
            <a:ext cx="35814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/>
              <a:t>Svolgimento dell’attività</a:t>
            </a:r>
          </a:p>
          <a:p>
            <a:pPr algn="ctr">
              <a:defRPr/>
            </a:pPr>
            <a:r>
              <a:rPr lang="it-IT" dirty="0"/>
              <a:t>durante l’esercizio trascorso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082353" y="4508500"/>
            <a:ext cx="35052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600" dirty="0"/>
              <a:t>Andamento della gestione nel </a:t>
            </a:r>
          </a:p>
          <a:p>
            <a:pPr algn="ctr">
              <a:defRPr/>
            </a:pPr>
            <a:r>
              <a:rPr lang="it-IT" sz="1600" dirty="0"/>
              <a:t>periodo successivo alla chiusura</a:t>
            </a:r>
          </a:p>
          <a:p>
            <a:pPr algn="ctr">
              <a:defRPr/>
            </a:pPr>
            <a:r>
              <a:rPr lang="it-IT" sz="1600" dirty="0"/>
              <a:t>ma antecedente alla redazione</a:t>
            </a:r>
          </a:p>
          <a:p>
            <a:pPr algn="ctr">
              <a:defRPr/>
            </a:pPr>
            <a:r>
              <a:rPr lang="it-IT" dirty="0"/>
              <a:t>del bilancio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57200" y="9144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865705" y="3644900"/>
            <a:ext cx="0" cy="762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 anchorCtr="1"/>
          <a:lstStyle/>
          <a:p>
            <a:endParaRPr lang="it-IT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516030" y="3617415"/>
            <a:ext cx="0" cy="762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 anchorCtr="1"/>
          <a:lstStyle/>
          <a:p>
            <a:endParaRPr lang="it-IT"/>
          </a:p>
        </p:txBody>
      </p:sp>
      <p:cxnSp>
        <p:nvCxnSpPr>
          <p:cNvPr id="20" name="AutoShape 16"/>
          <p:cNvCxnSpPr>
            <a:cxnSpLocks noChangeShapeType="1"/>
          </p:cNvCxnSpPr>
          <p:nvPr/>
        </p:nvCxnSpPr>
        <p:spPr bwMode="auto">
          <a:xfrm rot="16200000" flipH="1">
            <a:off x="4556873" y="1643288"/>
            <a:ext cx="1347264" cy="1108691"/>
          </a:xfrm>
          <a:prstGeom prst="bentConnector4">
            <a:avLst>
              <a:gd name="adj1" fmla="val 20306"/>
              <a:gd name="adj2" fmla="val 38145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sp>
        <p:nvSpPr>
          <p:cNvPr id="21" name="Freccia in giù 20"/>
          <p:cNvSpPr/>
          <p:nvPr/>
        </p:nvSpPr>
        <p:spPr>
          <a:xfrm>
            <a:off x="3782041" y="1406406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7197938" y="1371600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54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935477"/>
              </p:ext>
            </p:extLst>
          </p:nvPr>
        </p:nvGraphicFramePr>
        <p:xfrm>
          <a:off x="838200" y="1825625"/>
          <a:ext cx="10515600" cy="4693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508">
                <a:tc>
                  <a:txBody>
                    <a:bodyPr/>
                    <a:lstStyle/>
                    <a:p>
                      <a:r>
                        <a:rPr lang="it-IT" sz="4000" dirty="0" smtClean="0"/>
                        <a:t>ATTIVO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4000" dirty="0" smtClean="0"/>
                        <a:t>PASSIVO</a:t>
                      </a:r>
                      <a:endParaRPr lang="it-IT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08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A)</a:t>
                      </a:r>
                      <a:r>
                        <a:rPr lang="it-IT" sz="2000" b="1" baseline="0" dirty="0" smtClean="0"/>
                        <a:t> Crediti verso soci per versamenti ancora dovuti, con separata indicazione della parte già richiamata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A) Patrimonio  Netto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08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B)</a:t>
                      </a:r>
                      <a:r>
                        <a:rPr lang="it-IT" sz="2000" b="1" baseline="0" dirty="0" smtClean="0"/>
                        <a:t> Immobilizzazioni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B) Fondi</a:t>
                      </a:r>
                      <a:r>
                        <a:rPr lang="it-IT" sz="2000" b="1" baseline="0" dirty="0" smtClean="0"/>
                        <a:t> per rischi ed oneri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08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C)</a:t>
                      </a:r>
                      <a:r>
                        <a:rPr lang="it-IT" sz="2000" b="1" baseline="0" dirty="0" smtClean="0"/>
                        <a:t> Attivo Circolante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C) Trattamento di fine rapporto per lavoro subordinato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508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D) Ratei e risconti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D) Debiti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508">
                <a:tc>
                  <a:txBody>
                    <a:bodyPr/>
                    <a:lstStyle/>
                    <a:p>
                      <a:endParaRPr lang="it-IT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E) Ratei e risconti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STATO PATRIMONIALE</a:t>
            </a:r>
            <a:b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(L’art. 2424 distingue due sezioni CONTRAPPOSTE, l’attivo e il passivo)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3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71650" y="306387"/>
            <a:ext cx="8229600" cy="41751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 relazione sulla gestione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54175" y="835819"/>
            <a:ext cx="8229600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latin typeface="+mn-lt"/>
              </a:rPr>
              <a:t>IL SUO CONTENUTO ASSUME </a:t>
            </a:r>
            <a:r>
              <a:rPr lang="it-IT" sz="20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CONNOTATI PREVENTIVI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20975" y="738985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11375" y="1821271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EVOLUZIONE PREVEDIBILE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DELLA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GESTIONE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(ART.2428 N.6 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c.c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35675" y="1691405"/>
            <a:ext cx="358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LE ATTIVITA’ DI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RICERCA E SVILUPPO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(ART. 2428 N. 1 c.c.)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61394" y="4264690"/>
            <a:ext cx="3167062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Font typeface="Wingdings" pitchFamily="2" charset="2"/>
              <a:buChar char="ü"/>
              <a:defRPr/>
            </a:pPr>
            <a:r>
              <a:rPr lang="it-IT" dirty="0"/>
              <a:t>Le previsioni a breve termine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it-IT" dirty="0"/>
              <a:t>I rischi e le incertezze </a:t>
            </a:r>
            <a:endParaRPr lang="it-IT" sz="1400" dirty="0"/>
          </a:p>
          <a:p>
            <a:pPr>
              <a:defRPr/>
            </a:pPr>
            <a:r>
              <a:rPr lang="it-IT" sz="1600" dirty="0"/>
              <a:t>(operativi, strategici e finanziari)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35675" y="4264690"/>
            <a:ext cx="28575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/>
              <a:t>Gli investimenti per </a:t>
            </a:r>
          </a:p>
          <a:p>
            <a:pPr algn="ctr">
              <a:defRPr/>
            </a:pPr>
            <a:r>
              <a:rPr lang="it-IT" dirty="0"/>
              <a:t>il lungo termine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833019" y="3367805"/>
            <a:ext cx="0" cy="762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 anchorCtr="1"/>
          <a:lstStyle/>
          <a:p>
            <a:endParaRPr lang="it-IT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043145" y="3367805"/>
            <a:ext cx="0" cy="7620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 anchorCtr="1"/>
          <a:lstStyle/>
          <a:p>
            <a:endParaRPr lang="it-IT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339975" y="7239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4" name="Freccia in giù 13"/>
          <p:cNvSpPr/>
          <p:nvPr/>
        </p:nvSpPr>
        <p:spPr>
          <a:xfrm>
            <a:off x="3833019" y="1361258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6827245" y="1361258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21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96269" y="148454"/>
            <a:ext cx="8229600" cy="41751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 relazione sulla gestione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96269" y="611211"/>
            <a:ext cx="8229600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latin typeface="+mn-lt"/>
              </a:rPr>
              <a:t>DEVE INOLTRE ILLUSTRARE:</a:t>
            </a:r>
            <a:endParaRPr lang="it-IT" sz="20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25513" y="91458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99022" y="1866900"/>
            <a:ext cx="2952750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</a:rPr>
              <a:t>I RAPPORTI CON IMPRESE</a:t>
            </a:r>
          </a:p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</a:rPr>
              <a:t>CONTROLLATE,</a:t>
            </a:r>
          </a:p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</a:rPr>
              <a:t>COLLEGATE </a:t>
            </a:r>
          </a:p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</a:rPr>
              <a:t>(ART.2428 N.2 </a:t>
            </a:r>
            <a:r>
              <a:rPr lang="it-IT" sz="2000" b="1" dirty="0" err="1">
                <a:solidFill>
                  <a:srgbClr val="FF0000"/>
                </a:solidFill>
              </a:rPr>
              <a:t>c.c</a:t>
            </a:r>
            <a:r>
              <a:rPr lang="it-IT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424665" y="1864502"/>
            <a:ext cx="2879725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</a:rPr>
              <a:t>LE OPERAZIONI SU AZIONI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</a:rPr>
              <a:t>PROPRIE O </a:t>
            </a:r>
            <a:r>
              <a:rPr lang="it-IT" b="1" dirty="0" err="1">
                <a:solidFill>
                  <a:srgbClr val="FF0000"/>
                </a:solidFill>
              </a:rPr>
              <a:t>DI</a:t>
            </a:r>
            <a:r>
              <a:rPr lang="it-IT" b="1" dirty="0">
                <a:solidFill>
                  <a:srgbClr val="FF0000"/>
                </a:solidFill>
              </a:rPr>
              <a:t> SOCIETA’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</a:rPr>
              <a:t>CONTROLLANTI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FF0000"/>
                </a:solidFill>
              </a:rPr>
              <a:t>(ART.2428 N. 3-4 C.C.)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27748" y="4932126"/>
            <a:ext cx="2705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I RAPPORTI DI GRUPPO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253956" y="4914476"/>
            <a:ext cx="23066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L’INTEGRITA’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/>
              <a:t>CAPITALE SOCIALE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049813" y="4033625"/>
            <a:ext cx="15795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PER CHIARIRE </a:t>
            </a:r>
          </a:p>
        </p:txBody>
      </p:sp>
      <p:cxnSp>
        <p:nvCxnSpPr>
          <p:cNvPr id="12" name="AutoShape 17"/>
          <p:cNvCxnSpPr>
            <a:cxnSpLocks noChangeShapeType="1"/>
            <a:stCxn id="11" idx="2"/>
            <a:endCxn id="9" idx="0"/>
          </p:cNvCxnSpPr>
          <p:nvPr/>
        </p:nvCxnSpPr>
        <p:spPr bwMode="auto">
          <a:xfrm rot="5400000">
            <a:off x="4767859" y="3860390"/>
            <a:ext cx="584176" cy="155929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8"/>
          <p:cNvCxnSpPr>
            <a:cxnSpLocks noChangeShapeType="1"/>
            <a:stCxn id="11" idx="2"/>
            <a:endCxn id="10" idx="0"/>
          </p:cNvCxnSpPr>
          <p:nvPr/>
        </p:nvCxnSpPr>
        <p:spPr bwMode="auto">
          <a:xfrm rot="16200000" flipH="1">
            <a:off x="6340172" y="3847373"/>
            <a:ext cx="566526" cy="156768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9"/>
          <p:cNvCxnSpPr>
            <a:cxnSpLocks noChangeShapeType="1"/>
            <a:stCxn id="7" idx="2"/>
            <a:endCxn id="11" idx="0"/>
          </p:cNvCxnSpPr>
          <p:nvPr/>
        </p:nvCxnSpPr>
        <p:spPr bwMode="auto">
          <a:xfrm rot="16200000" flipH="1">
            <a:off x="4224234" y="2418263"/>
            <a:ext cx="566525" cy="266419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0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7105701" y="2274797"/>
            <a:ext cx="492723" cy="302493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Freccia in giù 15"/>
          <p:cNvSpPr/>
          <p:nvPr/>
        </p:nvSpPr>
        <p:spPr>
          <a:xfrm>
            <a:off x="4387489" y="1268413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7424665" y="1268413"/>
            <a:ext cx="2159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2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relazione «non finanziaria» sulla gestione</a:t>
            </a:r>
            <a:endParaRPr lang="it-IT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30 dicembre 2016, n. 254 ha introdotto nel nostro ordinamento un </a:t>
            </a:r>
            <a:r>
              <a:rPr lang="it-IT" dirty="0" smtClean="0"/>
              <a:t>obbligo di </a:t>
            </a:r>
            <a:r>
              <a:rPr lang="it-IT" dirty="0"/>
              <a:t>rendicontazione «non finanziaria» per </a:t>
            </a:r>
            <a:r>
              <a:rPr lang="it-IT" i="1" dirty="0"/>
              <a:t>gli enti d’interesse pubblico di grandi </a:t>
            </a:r>
            <a:r>
              <a:rPr lang="it-IT" i="1" dirty="0" smtClean="0"/>
              <a:t>dimensioni nel </a:t>
            </a:r>
            <a:r>
              <a:rPr lang="it-IT" i="1" dirty="0"/>
              <a:t>settore </a:t>
            </a:r>
            <a:r>
              <a:rPr lang="it-IT" i="1" dirty="0" smtClean="0"/>
              <a:t>privato</a:t>
            </a:r>
            <a:r>
              <a:rPr lang="it-IT" dirty="0" smtClean="0"/>
              <a:t>.</a:t>
            </a:r>
          </a:p>
          <a:p>
            <a:r>
              <a:rPr lang="it-IT" dirty="0"/>
              <a:t>La norma prevede che i soggetti obbligati pubblichino una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dichiarazione di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carattere non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finanziario</a:t>
            </a:r>
            <a:r>
              <a:rPr lang="it-IT" dirty="0"/>
              <a:t>, nella misura necessaria ad assicurare la comprensione </a:t>
            </a:r>
            <a:r>
              <a:rPr lang="it-IT" dirty="0" smtClean="0"/>
              <a:t>dell’attività di </a:t>
            </a:r>
            <a:r>
              <a:rPr lang="it-IT" dirty="0"/>
              <a:t>impresa, del suo andamento, dei suoi risultati e dell'impatto dalla stessa </a:t>
            </a:r>
            <a:r>
              <a:rPr lang="it-IT" dirty="0" smtClean="0"/>
              <a:t>prodotta che </a:t>
            </a:r>
            <a:r>
              <a:rPr lang="it-IT" dirty="0"/>
              <a:t>copra i </a:t>
            </a:r>
            <a:r>
              <a:rPr lang="it-IT" i="1" dirty="0"/>
              <a:t>temi ambientali, sociali, attinenti al personale, al rispetto dei diritti </a:t>
            </a:r>
            <a:r>
              <a:rPr lang="it-IT" i="1" dirty="0" smtClean="0"/>
              <a:t>umani, alla </a:t>
            </a:r>
            <a:r>
              <a:rPr lang="it-IT" i="1" dirty="0"/>
              <a:t>lotta contro la corruzione attiva e passiva,</a:t>
            </a:r>
            <a:r>
              <a:rPr lang="it-IT" dirty="0"/>
              <a:t> che sono rilevanti tenuto conto delle </a:t>
            </a:r>
            <a:r>
              <a:rPr lang="it-IT" dirty="0" smtClean="0"/>
              <a:t>attività e </a:t>
            </a:r>
            <a:r>
              <a:rPr lang="it-IT" dirty="0"/>
              <a:t>delle caratteristiche dell'impresa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27546"/>
            <a:ext cx="10515600" cy="6530454"/>
          </a:xfrm>
        </p:spPr>
        <p:txBody>
          <a:bodyPr>
            <a:normAutofit/>
          </a:bodyPr>
          <a:lstStyle/>
          <a:p>
            <a:r>
              <a:rPr lang="it-IT" b="1" i="1" dirty="0"/>
              <a:t>L</a:t>
            </a:r>
            <a:r>
              <a:rPr lang="it-IT" b="1" i="1" dirty="0" smtClean="0"/>
              <a:t>a dichiarazione di </a:t>
            </a:r>
            <a:r>
              <a:rPr lang="it-IT" b="1" i="1" dirty="0"/>
              <a:t>carattere non finanziario </a:t>
            </a:r>
            <a:r>
              <a:rPr lang="it-IT" dirty="0"/>
              <a:t>(sia individuale sia consolidata) può essere comunicata, </a:t>
            </a:r>
            <a:r>
              <a:rPr lang="it-IT" dirty="0" smtClean="0"/>
              <a:t>di fatto</a:t>
            </a:r>
            <a:r>
              <a:rPr lang="it-IT" dirty="0"/>
              <a:t>, come segue:</a:t>
            </a:r>
          </a:p>
          <a:p>
            <a:pPr marL="0" indent="0">
              <a:buNone/>
            </a:pPr>
            <a:r>
              <a:rPr lang="it-IT" dirty="0"/>
              <a:t>1. può essere contenuta nella Relazione sulla Gestione, in una specifica sezione </a:t>
            </a:r>
            <a:r>
              <a:rPr lang="it-IT" dirty="0" smtClean="0"/>
              <a:t>come tale </a:t>
            </a:r>
            <a:r>
              <a:rPr lang="it-IT" dirty="0"/>
              <a:t>contrassegnata (andrà poi indicata la sezione del sito internet dove le </a:t>
            </a:r>
            <a:r>
              <a:rPr lang="it-IT" dirty="0" smtClean="0"/>
              <a:t>informazioni sono </a:t>
            </a:r>
            <a:r>
              <a:rPr lang="it-IT" dirty="0"/>
              <a:t>pubblicate);</a:t>
            </a:r>
          </a:p>
          <a:p>
            <a:pPr marL="0" indent="0">
              <a:buNone/>
            </a:pPr>
            <a:r>
              <a:rPr lang="it-IT" dirty="0"/>
              <a:t>2. può costituire una relazione distinta, da contrassegnarsi con analoga </a:t>
            </a:r>
            <a:r>
              <a:rPr lang="it-IT" dirty="0" smtClean="0"/>
              <a:t>dicitura.</a:t>
            </a:r>
          </a:p>
          <a:p>
            <a:pPr marL="0" indent="0">
              <a:buNone/>
            </a:pPr>
            <a:r>
              <a:rPr lang="it-IT" b="1" dirty="0" smtClean="0"/>
              <a:t>SOGGETTI OBBLIGATI: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70691"/>
              </p:ext>
            </p:extLst>
          </p:nvPr>
        </p:nvGraphicFramePr>
        <p:xfrm>
          <a:off x="838200" y="3903258"/>
          <a:ext cx="10120952" cy="2756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0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0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684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ENTI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DI INTERESSE PUBBLICO CHE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abbiano un numero di </a:t>
                      </a:r>
                      <a:r>
                        <a:rPr lang="it-IT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dipendenti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superiore a 500, nel corso dell’esercizio finanziario;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abbiano superato almeno uno dei due seguenti </a:t>
                      </a:r>
                      <a:r>
                        <a:rPr lang="it-IT" i="1" dirty="0" smtClean="0">
                          <a:solidFill>
                            <a:schemeClr val="tx1"/>
                          </a:solidFill>
                        </a:rPr>
                        <a:t>limiti dimensionali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, alla data di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chiusura del bilancio: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a) tot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Stato Patrimoniale: 20 mln di euro;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b) totale dei ricavi netti delle vendite e delle prestazioni: 40 milioni di euro.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SOCIETA’ MADRI, AVENTI QUALIFICA DI ENTI DI INTERESSE PUBBLICO (HOLDING), DI UN GRUPPO CHE: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abbiano, nel corso dell’esercizio finanziario, un numero di </a:t>
                      </a:r>
                      <a:r>
                        <a:rPr lang="it-IT" sz="1700" i="1" dirty="0" smtClean="0">
                          <a:solidFill>
                            <a:schemeClr val="tx1"/>
                          </a:solidFill>
                        </a:rPr>
                        <a:t>dipendenti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maggiore di 500;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abbiano un bilancio consolidato in cui sia verificata almeno una delle seguenti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condizioni: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a) tot dell’attivo dello Stato Patrimoniale maggiore di 20 mln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di euro;</a:t>
                      </a:r>
                      <a:r>
                        <a:rPr lang="it-IT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700" dirty="0" smtClean="0">
                          <a:solidFill>
                            <a:schemeClr val="tx1"/>
                          </a:solidFill>
                        </a:rPr>
                        <a:t>b) tot dei ricavi netti delle vendite e delle prestazioni eccedente 40 mln di euro.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5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i="1" dirty="0"/>
              <a:t>bilancio in forma abbreviata </a:t>
            </a:r>
            <a:r>
              <a:rPr lang="it-IT" dirty="0"/>
              <a:t>può essere redatto dalle società che nel primo </a:t>
            </a:r>
            <a:r>
              <a:rPr lang="it-IT" dirty="0" smtClean="0"/>
              <a:t>esercizio di </a:t>
            </a:r>
            <a:r>
              <a:rPr lang="it-IT" dirty="0"/>
              <a:t>vita, o successivamente, per due esercizi consecutivi, non superino due dei </a:t>
            </a:r>
            <a:r>
              <a:rPr lang="it-IT" dirty="0" smtClean="0"/>
              <a:t>seguenti</a:t>
            </a:r>
            <a:r>
              <a:rPr lang="it-IT" dirty="0"/>
              <a:t> </a:t>
            </a:r>
            <a:r>
              <a:rPr lang="it-IT" i="1" dirty="0" smtClean="0"/>
              <a:t>limiti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BILANCIO IN FORMA ABBREVIATA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16338"/>
              </p:ext>
            </p:extLst>
          </p:nvPr>
        </p:nvGraphicFramePr>
        <p:xfrm>
          <a:off x="1922818" y="3340036"/>
          <a:ext cx="8128000" cy="255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TOTALE DELL’ATTIVO DELLO STATO PATRIMONIALE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4.400.000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RICAVI DELLE VENDITE E DELLE PRESTAZIONI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8.800.000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DIPENDENTI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OCCUPATI IN MEDIA DURANTE L’ESERCIZIO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50 UNITA’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1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contenuto del bilancio in forma abbreviata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 patrimoniale</a:t>
            </a:r>
            <a:r>
              <a:rPr lang="it-IT" dirty="0" smtClean="0"/>
              <a:t> : contiene solo le voci contrassegnate con le lettere maiuscole e i numeri romani.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 Economico</a:t>
            </a:r>
            <a:r>
              <a:rPr lang="it-IT" dirty="0" smtClean="0"/>
              <a:t>: consente vari raggruppamenti di voci previste nello schema «completo».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Integrativa</a:t>
            </a:r>
            <a:r>
              <a:rPr lang="it-IT" dirty="0" smtClean="0"/>
              <a:t>: riduzione degli obblighi informativi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Inoltre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01287"/>
              </p:ext>
            </p:extLst>
          </p:nvPr>
        </p:nvGraphicFramePr>
        <p:xfrm>
          <a:off x="232009" y="4581982"/>
          <a:ext cx="1155965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17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«le società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che redigono il bilancio in forma abbreviata, in deroga a quanto disposto dall’art.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2426, hanno la facoltà di iscrivere i titoli al costo di acquisto, i crediti al valore di presumibile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realizzo e i debiti al valore nominale»,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permettendo così di evitare il «fastidioso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» 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costo ammortizzato.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Qualora le società indicate nel primo comma</a:t>
                      </a:r>
                    </a:p>
                    <a:p>
                      <a:r>
                        <a:rPr lang="it-I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forniscano nella Nota Integrativa le informazioni richieste dai </a:t>
                      </a:r>
                      <a:r>
                        <a:rPr lang="it-IT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nn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3 e 4 dell’art. 2428, sono esonerate dalla redazione della Relazione sulla Gestione.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micro imprese sono quelle </a:t>
            </a:r>
            <a:r>
              <a:rPr lang="it-IT" dirty="0"/>
              <a:t>società di cui all’art. 2435 </a:t>
            </a:r>
            <a:r>
              <a:rPr lang="it-IT" i="1" dirty="0" smtClean="0"/>
              <a:t>bis (bilancio in forma abbreviata) ,</a:t>
            </a:r>
            <a:r>
              <a:rPr lang="it-IT" dirty="0" smtClean="0"/>
              <a:t>che </a:t>
            </a:r>
            <a:r>
              <a:rPr lang="it-IT" dirty="0"/>
              <a:t>nel primo esercizio o, </a:t>
            </a:r>
            <a:r>
              <a:rPr lang="it-IT" dirty="0" smtClean="0"/>
              <a:t>successivamente, per </a:t>
            </a:r>
            <a:r>
              <a:rPr lang="it-IT" dirty="0"/>
              <a:t>due esercizi consecutivi, non abbiano superato due dei seguenti </a:t>
            </a:r>
            <a:r>
              <a:rPr lang="it-IT" i="1" dirty="0"/>
              <a:t>limiti</a:t>
            </a:r>
            <a:r>
              <a:rPr lang="it-IT" dirty="0"/>
              <a:t>: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BILANCIO DELLE MICRO - IMPRESE</a:t>
            </a:r>
            <a:endParaRPr lang="it-IT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29118"/>
              </p:ext>
            </p:extLst>
          </p:nvPr>
        </p:nvGraphicFramePr>
        <p:xfrm>
          <a:off x="1922818" y="3621167"/>
          <a:ext cx="8128000" cy="255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TOTALE DELL’ATTIVO DELLO STATO PATRIMONIALE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175.000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RICAVI DELLE VENDITE E DELLE PRESTAZIONI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350.000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9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DIPENDENTI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OCCUPATI IN MEDIA DURANTE L’ESERCIZIO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5 UNITA’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3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dirty="0" smtClean="0"/>
              <a:t>Le micro-imprese sono </a:t>
            </a:r>
            <a:r>
              <a:rPr lang="it-IT" sz="3200" dirty="0" smtClean="0">
                <a:solidFill>
                  <a:srgbClr val="FF0000"/>
                </a:solidFill>
              </a:rPr>
              <a:t>esonerate</a:t>
            </a:r>
            <a:r>
              <a:rPr lang="it-IT" sz="3200" dirty="0" smtClean="0"/>
              <a:t> dalla redazione:</a:t>
            </a:r>
          </a:p>
          <a:p>
            <a:r>
              <a:rPr lang="it-IT" dirty="0" smtClean="0"/>
              <a:t>Rendiconto finanziario;</a:t>
            </a:r>
          </a:p>
          <a:p>
            <a:r>
              <a:rPr lang="it-IT" dirty="0" smtClean="0"/>
              <a:t>Nota integrativa;</a:t>
            </a:r>
          </a:p>
          <a:p>
            <a:r>
              <a:rPr lang="it-IT" dirty="0" smtClean="0"/>
              <a:t>Relazione sulla gestione.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(L’esonero è consentito quando in calce allo Stato Patrimoniale risultino alcune informazioni previste dal Codice Civile)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contenuto del bilancio delle micro-imprese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3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36728"/>
            <a:ext cx="10515600" cy="5740235"/>
          </a:xfrm>
        </p:spPr>
        <p:txBody>
          <a:bodyPr>
            <a:normAutofit lnSpcReduction="10000"/>
          </a:bodyPr>
          <a:lstStyle/>
          <a:p>
            <a:pPr marL="457200" lvl="0" indent="-457200" algn="ctr">
              <a:lnSpc>
                <a:spcPct val="100000"/>
              </a:lnSpc>
              <a:spcBef>
                <a:spcPct val="50000"/>
              </a:spcBef>
              <a:buNone/>
              <a:defRPr/>
            </a:pPr>
            <a:r>
              <a:rPr lang="it-IT" sz="3000" b="1" dirty="0"/>
              <a:t>Due sezione </a:t>
            </a:r>
            <a:r>
              <a:rPr lang="it-IT" sz="3000" dirty="0"/>
              <a:t>divise e contrapposte:</a:t>
            </a:r>
          </a:p>
          <a:p>
            <a:pPr marL="839787" lvl="1" indent="-457200" algn="ctr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dirty="0">
                <a:solidFill>
                  <a:srgbClr val="C00000"/>
                </a:solidFill>
              </a:rPr>
              <a:t>Attivo</a:t>
            </a:r>
            <a:r>
              <a:rPr lang="it-IT" sz="2200" dirty="0">
                <a:solidFill>
                  <a:srgbClr val="C0000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(</a:t>
            </a:r>
            <a:r>
              <a:rPr lang="it-IT" sz="2200" i="1" dirty="0">
                <a:solidFill>
                  <a:srgbClr val="002060"/>
                </a:solidFill>
              </a:rPr>
              <a:t>impieghi</a:t>
            </a:r>
            <a:r>
              <a:rPr lang="it-IT" sz="2200" dirty="0">
                <a:solidFill>
                  <a:srgbClr val="002060"/>
                </a:solidFill>
              </a:rPr>
              <a:t>);</a:t>
            </a:r>
          </a:p>
          <a:p>
            <a:pPr marL="839787" lvl="1" indent="-457200" algn="ctr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dirty="0">
                <a:solidFill>
                  <a:srgbClr val="C00000"/>
                </a:solidFill>
              </a:rPr>
              <a:t>Passivo e Netto </a:t>
            </a:r>
            <a:r>
              <a:rPr lang="it-IT" sz="2200" dirty="0">
                <a:solidFill>
                  <a:srgbClr val="002060"/>
                </a:solidFill>
              </a:rPr>
              <a:t>(</a:t>
            </a:r>
            <a:r>
              <a:rPr lang="it-IT" sz="2200" i="1" dirty="0">
                <a:solidFill>
                  <a:srgbClr val="002060"/>
                </a:solidFill>
              </a:rPr>
              <a:t>fonti</a:t>
            </a:r>
            <a:r>
              <a:rPr lang="it-IT" sz="2200" dirty="0">
                <a:solidFill>
                  <a:srgbClr val="002060"/>
                </a:solidFill>
              </a:rPr>
              <a:t>).</a:t>
            </a:r>
          </a:p>
          <a:p>
            <a:pPr marL="457200" lvl="0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Wingdings" pitchFamily="2" charset="2"/>
              <a:buChar char="ü"/>
              <a:defRPr/>
            </a:pPr>
            <a:r>
              <a:rPr lang="it-IT" sz="3000" dirty="0">
                <a:solidFill>
                  <a:srgbClr val="002060"/>
                </a:solidFill>
              </a:rPr>
              <a:t>Articolazioni delle voci:</a:t>
            </a:r>
          </a:p>
          <a:p>
            <a:pPr marL="839787" lvl="1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i="1" dirty="0" err="1">
                <a:solidFill>
                  <a:srgbClr val="C00000"/>
                </a:solidFill>
              </a:rPr>
              <a:t>Macroclassi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/>
              <a:t>(lettere maiuscole);</a:t>
            </a:r>
          </a:p>
          <a:p>
            <a:pPr marL="839787" lvl="1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i="1" dirty="0">
                <a:solidFill>
                  <a:srgbClr val="C00000"/>
                </a:solidFill>
              </a:rPr>
              <a:t>Classi</a:t>
            </a:r>
            <a:r>
              <a:rPr lang="it-IT" sz="2200" b="1" dirty="0">
                <a:solidFill>
                  <a:srgbClr val="002060"/>
                </a:solidFill>
              </a:rPr>
              <a:t> </a:t>
            </a:r>
            <a:r>
              <a:rPr lang="it-IT" sz="2200" dirty="0"/>
              <a:t>(numeri romani);</a:t>
            </a:r>
          </a:p>
          <a:p>
            <a:pPr marL="839787" lvl="1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i="1" dirty="0">
                <a:solidFill>
                  <a:srgbClr val="C00000"/>
                </a:solidFill>
              </a:rPr>
              <a:t>Voci</a:t>
            </a:r>
            <a:r>
              <a:rPr lang="it-IT" sz="2200" b="1" dirty="0">
                <a:solidFill>
                  <a:srgbClr val="002060"/>
                </a:solidFill>
              </a:rPr>
              <a:t> </a:t>
            </a:r>
            <a:r>
              <a:rPr lang="it-IT" sz="2200" dirty="0"/>
              <a:t>(numeri arabi);</a:t>
            </a:r>
          </a:p>
          <a:p>
            <a:pPr marL="839787" lvl="1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Courier New" pitchFamily="49" charset="0"/>
              <a:buChar char="o"/>
              <a:defRPr/>
            </a:pPr>
            <a:r>
              <a:rPr lang="it-IT" sz="2200" b="1" i="1" dirty="0">
                <a:solidFill>
                  <a:srgbClr val="C00000"/>
                </a:solidFill>
              </a:rPr>
              <a:t>Sotto-voci</a:t>
            </a:r>
            <a:r>
              <a:rPr lang="it-IT" sz="2200" dirty="0">
                <a:solidFill>
                  <a:srgbClr val="002060"/>
                </a:solidFill>
              </a:rPr>
              <a:t> </a:t>
            </a:r>
            <a:r>
              <a:rPr lang="it-IT" sz="2200" dirty="0"/>
              <a:t>(lettere minuscole).</a:t>
            </a:r>
          </a:p>
          <a:p>
            <a:pPr marL="457200" lvl="0" indent="-457200">
              <a:lnSpc>
                <a:spcPct val="100000"/>
              </a:lnSpc>
              <a:spcBef>
                <a:spcPct val="50000"/>
              </a:spcBef>
              <a:buClr>
                <a:srgbClr val="B44800"/>
              </a:buClr>
              <a:buFont typeface="Wingdings" pitchFamily="2" charset="2"/>
              <a:buChar char="ü"/>
              <a:defRPr/>
            </a:pPr>
            <a:r>
              <a:rPr lang="it-IT" sz="3000" b="1" i="1" dirty="0"/>
              <a:t>Schema rigido</a:t>
            </a:r>
            <a:r>
              <a:rPr lang="it-IT" sz="3000" dirty="0"/>
              <a:t>: se le classi risultano prive di importi vengono indicate con il valore “zero”; le voci e </a:t>
            </a:r>
            <a:r>
              <a:rPr lang="it-IT" sz="3000" dirty="0" err="1"/>
              <a:t>sottovoci</a:t>
            </a:r>
            <a:r>
              <a:rPr lang="it-IT" sz="3000" dirty="0"/>
              <a:t> possono essere omesse oppure oggetto di ulteriore specificazione.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2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L’attivo dello stato patrimoniale</a:t>
            </a:r>
            <a:endParaRPr lang="it-IT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9018" y="2347415"/>
            <a:ext cx="10515600" cy="350747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CLASSE A </a:t>
            </a:r>
            <a:r>
              <a:rPr lang="it-IT" sz="3200" dirty="0">
                <a:solidFill>
                  <a:srgbClr val="FF0000"/>
                </a:solidFill>
              </a:rPr>
              <a:t>: Crediti verso soci per versamenti ancora dovuti, con separata indicazione della parte già richiamata</a:t>
            </a:r>
          </a:p>
          <a:p>
            <a:pPr marL="0" indent="0">
              <a:buNone/>
            </a:pPr>
            <a:r>
              <a:rPr lang="it-IT" dirty="0" smtClean="0"/>
              <a:t>Derivano </a:t>
            </a:r>
            <a:r>
              <a:rPr lang="it-IT" dirty="0"/>
              <a:t>da sottoscrizioni di nuove </a:t>
            </a:r>
            <a:r>
              <a:rPr lang="it-IT" dirty="0" smtClean="0"/>
              <a:t>quote di </a:t>
            </a:r>
            <a:r>
              <a:rPr lang="it-IT" dirty="0"/>
              <a:t>capitale (in fase di costituzione iniziale o di aumento </a:t>
            </a:r>
            <a:r>
              <a:rPr lang="it-IT" dirty="0" smtClean="0"/>
              <a:t>successivo)</a:t>
            </a:r>
            <a:r>
              <a:rPr lang="it-IT" dirty="0"/>
              <a:t> </a:t>
            </a:r>
            <a:r>
              <a:rPr lang="it-IT" dirty="0" smtClean="0"/>
              <a:t>per le quali non è stato effettuato ancora il conferimento.</a:t>
            </a:r>
          </a:p>
          <a:p>
            <a:pPr marL="0" indent="0">
              <a:buNone/>
            </a:pPr>
            <a:r>
              <a:rPr lang="it-IT" dirty="0"/>
              <a:t>T</a:t>
            </a:r>
            <a:r>
              <a:rPr lang="it-IT" dirty="0" smtClean="0"/>
              <a:t>ali </a:t>
            </a:r>
            <a:r>
              <a:rPr lang="it-IT" dirty="0"/>
              <a:t>crediti sono nella sostanza «capitale </a:t>
            </a:r>
            <a:r>
              <a:rPr lang="it-IT" dirty="0" smtClean="0"/>
              <a:t>sociale sottoscritto ma non ancora </a:t>
            </a:r>
            <a:r>
              <a:rPr lang="it-IT" dirty="0"/>
              <a:t>versato</a:t>
            </a:r>
            <a:r>
              <a:rPr lang="it-IT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9668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00251"/>
            <a:ext cx="10515600" cy="5876712"/>
          </a:xfrm>
        </p:spPr>
        <p:txBody>
          <a:bodyPr/>
          <a:lstStyle/>
          <a:p>
            <a:pPr lvl="0"/>
            <a:r>
              <a:rPr lang="it-IT" sz="3200" dirty="0">
                <a:solidFill>
                  <a:srgbClr val="FF0000"/>
                </a:solidFill>
              </a:rPr>
              <a:t>CLASSE B e C : Immobilizzazioni e Attivo Circolante</a:t>
            </a:r>
          </a:p>
          <a:p>
            <a:pPr marL="0" lvl="0" indent="0">
              <a:buNone/>
            </a:pPr>
            <a:r>
              <a:rPr lang="it-IT" dirty="0"/>
              <a:t>Criterio della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DESTINAZIONE.</a:t>
            </a:r>
          </a:p>
          <a:p>
            <a:pPr marL="0" indent="0">
              <a:buNone/>
            </a:pPr>
            <a:r>
              <a:rPr lang="it-IT" dirty="0"/>
              <a:t>Art. 2424 </a:t>
            </a:r>
            <a:r>
              <a:rPr lang="it-IT" i="1" dirty="0"/>
              <a:t>bis</a:t>
            </a:r>
            <a:r>
              <a:rPr lang="it-IT" dirty="0"/>
              <a:t>, 1° comma, che «gli elementi patrimoniali destinati ad essere utilizzati </a:t>
            </a:r>
            <a:r>
              <a:rPr lang="it-IT" b="1" i="1" dirty="0"/>
              <a:t>durevolmente</a:t>
            </a:r>
            <a:r>
              <a:rPr lang="it-IT" dirty="0"/>
              <a:t> devono essere iscritti tra le immobilizzazioni»</a:t>
            </a:r>
          </a:p>
          <a:p>
            <a:pPr marL="0" indent="0">
              <a:buNone/>
            </a:pPr>
            <a:r>
              <a:rPr lang="it-IT" dirty="0"/>
              <a:t>Da ciò si deduce che: in caso di utilizzo non durevole l’elemento attivo patrimoniale andrà nella classe C), attivo circolante.</a:t>
            </a:r>
          </a:p>
          <a:p>
            <a:pPr marL="0" indent="0">
              <a:buNone/>
            </a:pPr>
            <a:r>
              <a:rPr lang="it-IT" dirty="0"/>
              <a:t>Convenzionalmente, il limite è l’esercizio amministrativo.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Eccezione al criterio della destinazione: </a:t>
            </a:r>
          </a:p>
          <a:p>
            <a:r>
              <a:rPr lang="it-IT" dirty="0" smtClean="0"/>
              <a:t>Crediti v/clienti : Attivo Circolante</a:t>
            </a:r>
          </a:p>
          <a:p>
            <a:r>
              <a:rPr lang="it-IT" dirty="0" smtClean="0"/>
              <a:t>Crediti di finanziamento: Immobilizzazioni.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39272"/>
            <a:ext cx="10515600" cy="4351338"/>
          </a:xfrm>
        </p:spPr>
        <p:txBody>
          <a:bodyPr/>
          <a:lstStyle/>
          <a:p>
            <a:pPr lvl="0"/>
            <a:r>
              <a:rPr lang="it-IT" sz="3200" dirty="0"/>
              <a:t>Criterio della 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NATURA.  </a:t>
            </a:r>
            <a:r>
              <a:rPr lang="it-IT" sz="3200" dirty="0" smtClean="0"/>
              <a:t>(mezzi propri e mezzi di terzi).</a:t>
            </a:r>
          </a:p>
          <a:p>
            <a:pPr lvl="0"/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Art</a:t>
            </a:r>
            <a:r>
              <a:rPr lang="it-IT" b="1" dirty="0"/>
              <a:t>. 2424, 2° </a:t>
            </a:r>
            <a:r>
              <a:rPr lang="it-IT" b="1" dirty="0" smtClean="0"/>
              <a:t>comma</a:t>
            </a:r>
            <a:r>
              <a:rPr lang="it-IT" dirty="0" smtClean="0"/>
              <a:t>: qualora un elemento </a:t>
            </a:r>
            <a:r>
              <a:rPr lang="it-IT" dirty="0"/>
              <a:t>possa ricadere sotto più voci dello schema, in </a:t>
            </a:r>
            <a:r>
              <a:rPr lang="it-IT" i="1" dirty="0"/>
              <a:t>Nota Integrativa </a:t>
            </a:r>
            <a:r>
              <a:rPr lang="it-IT" dirty="0"/>
              <a:t>devono </a:t>
            </a:r>
            <a:r>
              <a:rPr lang="it-IT" dirty="0" smtClean="0"/>
              <a:t>essere riportate </a:t>
            </a:r>
            <a:r>
              <a:rPr lang="it-IT" dirty="0"/>
              <a:t>anche le altre voci sotto le quali l’elemento poteva essere inserito, sempre </a:t>
            </a:r>
            <a:r>
              <a:rPr lang="it-IT" dirty="0" smtClean="0"/>
              <a:t>che ciò </a:t>
            </a:r>
            <a:r>
              <a:rPr lang="it-IT" dirty="0"/>
              <a:t>sia necessario alla comprensione del bilancio.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passivo dello stato patrimoniale</a:t>
            </a:r>
            <a:endParaRPr lang="it-IT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34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4656</Words>
  <Application>Microsoft Office PowerPoint</Application>
  <PresentationFormat>Widescreen</PresentationFormat>
  <Paragraphs>463</Paragraphs>
  <Slides>57</Slides>
  <Notes>6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57</vt:i4>
      </vt:variant>
    </vt:vector>
  </HeadingPairs>
  <TitlesOfParts>
    <vt:vector size="66" baseType="lpstr">
      <vt:lpstr>ＭＳ Ｐゴシック</vt:lpstr>
      <vt:lpstr>Arial</vt:lpstr>
      <vt:lpstr>Calibri</vt:lpstr>
      <vt:lpstr>Calibri Light</vt:lpstr>
      <vt:lpstr>Courier New</vt:lpstr>
      <vt:lpstr>TimesNewRoman</vt:lpstr>
      <vt:lpstr>TimesNewRoman,Italic</vt:lpstr>
      <vt:lpstr>Wingdings</vt:lpstr>
      <vt:lpstr>Tema di Office</vt:lpstr>
      <vt:lpstr>Gli schemi di bilancio</vt:lpstr>
      <vt:lpstr>I bilanci dall’esercizio 2016</vt:lpstr>
      <vt:lpstr>Presentazione standard di PowerPoint</vt:lpstr>
      <vt:lpstr>Presentazione standard di PowerPoint</vt:lpstr>
      <vt:lpstr>LO STATO PATRIMONIALE (L’art. 2424 distingue due sezioni CONTRAPPOSTE, l’attivo e il passivo)</vt:lpstr>
      <vt:lpstr>Presentazione standard di PowerPoint</vt:lpstr>
      <vt:lpstr>L’attivo dello stato patrimoniale</vt:lpstr>
      <vt:lpstr>Presentazione standard di PowerPoint</vt:lpstr>
      <vt:lpstr>Il passivo dello stato patrimoniale</vt:lpstr>
      <vt:lpstr>Presentazione standard di PowerPoint</vt:lpstr>
      <vt:lpstr>Presentazione standard di PowerPoint</vt:lpstr>
      <vt:lpstr>IL CONTO ECONOMICO </vt:lpstr>
      <vt:lpstr>Schema di sintesi del CE (art. 2425 c.c.)</vt:lpstr>
      <vt:lpstr>Presentazione standard di PowerPoint</vt:lpstr>
      <vt:lpstr>Classe A: Valore della produzione</vt:lpstr>
      <vt:lpstr>Presentazione standard di PowerPoint</vt:lpstr>
      <vt:lpstr>Classe B: Costi della produzione</vt:lpstr>
      <vt:lpstr>Presentazione standard di PowerPoint</vt:lpstr>
      <vt:lpstr>Classe C: Proventi e Oneri Finanziari</vt:lpstr>
      <vt:lpstr>Classe D: Rettifiche di valore di attività finanziarie </vt:lpstr>
      <vt:lpstr>Presentazione standard di PowerPoint</vt:lpstr>
      <vt:lpstr>Le imposte sul reddito di esercizio:</vt:lpstr>
      <vt:lpstr>IL RENDICONTO FINANZIARIO </vt:lpstr>
      <vt:lpstr>Presentazione standard di PowerPoint</vt:lpstr>
      <vt:lpstr>OIC 10 : Il rendiconto finanziario deve mostrare «tutti i flussi finanziari in uscita e in entrata delle disponibilità liquide avvenute nell’esercizio».</vt:lpstr>
      <vt:lpstr>Flusso di cassa della gestione reddituale: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documenti non contabili</vt:lpstr>
      <vt:lpstr>LA NOTA INTEGRATIVA</vt:lpstr>
      <vt:lpstr>Presentazione standard di PowerPoint</vt:lpstr>
      <vt:lpstr>Presentazione standard di PowerPoint</vt:lpstr>
      <vt:lpstr>Presentazione standard di PowerPoint</vt:lpstr>
      <vt:lpstr>Modifiche apportate dal D.Lgs. n. 139/2015 in vigore dal 1° gennaio 2016:</vt:lpstr>
      <vt:lpstr>Presentazione standard di PowerPoint</vt:lpstr>
      <vt:lpstr>Informazioni su operazioni con parti correlate</vt:lpstr>
      <vt:lpstr>Bilancio abbreviato</vt:lpstr>
      <vt:lpstr>I bilanci dall’esercizio 2016</vt:lpstr>
      <vt:lpstr>Bilancio micro imprese</vt:lpstr>
      <vt:lpstr>LA RELAZIONE SULLA GESTIONE (art. 2428)</vt:lpstr>
      <vt:lpstr>La relazione sulla gestione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Altre informazioni:</vt:lpstr>
      <vt:lpstr>Presentazione standard di PowerPoint</vt:lpstr>
      <vt:lpstr>Presentazione standard di PowerPoint</vt:lpstr>
      <vt:lpstr>Presentazione standard di PowerPoint</vt:lpstr>
      <vt:lpstr>La relazione «non finanziaria» sulla gestione</vt:lpstr>
      <vt:lpstr>Presentazione standard di PowerPoint</vt:lpstr>
      <vt:lpstr>IL BILANCIO IN FORMA ABBREVIATA</vt:lpstr>
      <vt:lpstr>Il contenuto del bilancio in forma abbreviata</vt:lpstr>
      <vt:lpstr>IL BILANCIO DELLE MICRO - IMPRESE</vt:lpstr>
      <vt:lpstr>Il contenuto del bilancio delle micro-imprese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master</dc:creator>
  <cp:lastModifiedBy>Raffaele</cp:lastModifiedBy>
  <cp:revision>129</cp:revision>
  <dcterms:created xsi:type="dcterms:W3CDTF">2019-01-24T15:13:17Z</dcterms:created>
  <dcterms:modified xsi:type="dcterms:W3CDTF">2023-03-10T11:23:27Z</dcterms:modified>
</cp:coreProperties>
</file>